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304" r:id="rId3"/>
    <p:sldId id="305" r:id="rId4"/>
    <p:sldId id="306" r:id="rId5"/>
    <p:sldId id="307" r:id="rId6"/>
    <p:sldId id="308" r:id="rId7"/>
    <p:sldId id="309" r:id="rId8"/>
    <p:sldId id="310" r:id="rId9"/>
    <p:sldId id="257" r:id="rId10"/>
    <p:sldId id="258" r:id="rId11"/>
    <p:sldId id="259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270" r:id="rId21"/>
    <p:sldId id="271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656" y="-11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7DB4B-7F74-4B61-9ECE-287449F7E7FC}" type="datetimeFigureOut">
              <a:rPr lang="ko-KR" altLang="en-US" smtClean="0"/>
              <a:t>2017-06-27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2FF84-3AAA-4309-8CE4-4A562ECC5E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9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 algn="r"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DFC6AC-62DB-49E1-BFAB-486CF9FAADF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CCDFC6AC-62DB-49E1-BFAB-486CF9FAADF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FC6AC-62DB-49E1-BFAB-486CF9FAADF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CCDFC6AC-62DB-49E1-BFAB-486CF9FAADF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-71462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67544" y="928670"/>
            <a:ext cx="8424936" cy="5452658"/>
          </a:xfrm>
        </p:spPr>
        <p:txBody>
          <a:bodyPr/>
          <a:lstStyle>
            <a:lvl1pPr>
              <a:spcBef>
                <a:spcPts val="2400"/>
              </a:spcBef>
              <a:defRPr sz="2400"/>
            </a:lvl1pPr>
            <a:lvl2pPr>
              <a:spcBef>
                <a:spcPts val="1200"/>
              </a:spcBef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8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FC6AC-62DB-49E1-BFAB-486CF9FAADF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CCDFC6AC-62DB-49E1-BFAB-486CF9FAADF3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086" y="3717032"/>
            <a:ext cx="2603922" cy="235818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dirty="0" smtClean="0"/>
              <a:t>목차 스타일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FC6AC-62DB-49E1-BFAB-486CF9FAADF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>
          <a:xfrm>
            <a:off x="611560" y="1052736"/>
            <a:ext cx="8064896" cy="4824536"/>
          </a:xfrm>
          <a:prstGeom prst="round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540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CDFC6AC-62DB-49E1-BFAB-486CF9FAADF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CDFC6AC-62DB-49E1-BFAB-486CF9FAADF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DFC6AC-62DB-49E1-BFAB-486CF9FAADF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DFC6AC-62DB-49E1-BFAB-486CF9FAADF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DFC6AC-62DB-49E1-BFAB-486CF9FAADF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-24"/>
            <a:ext cx="8153400" cy="64294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395536" y="909626"/>
            <a:ext cx="8424936" cy="55437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589586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642918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642918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642918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CCDFC6AC-62DB-49E1-BFAB-486CF9FAADF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1200"/>
        </a:spcBef>
        <a:buClr>
          <a:schemeClr val="accent2"/>
        </a:buClr>
        <a:buSzPct val="60000"/>
        <a:buFont typeface="Wingdings"/>
        <a:buChar char=""/>
        <a:defRPr kumimoji="0"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242888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71613" indent="-242888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>
                <a:latin typeface="맑은 고딕" panose="020B0503020000020004" pitchFamily="50" charset="-127"/>
              </a:rPr>
              <a:t>01 </a:t>
            </a:r>
            <a:r>
              <a:rPr lang="ko-KR" altLang="en-US" dirty="0" smtClean="0">
                <a:latin typeface="맑은 고딕" panose="020B0503020000020004" pitchFamily="50" charset="-127"/>
              </a:rPr>
              <a:t>사용자 </a:t>
            </a:r>
            <a:r>
              <a:rPr lang="ko-KR" altLang="en-US" smtClean="0">
                <a:latin typeface="맑은 고딕" panose="020B0503020000020004" pitchFamily="50" charset="-127"/>
              </a:rPr>
              <a:t>인터페이스 </a:t>
            </a:r>
            <a:r>
              <a:rPr lang="ko-KR" altLang="en-US" smtClean="0">
                <a:latin typeface="맑은 고딕" panose="020B0503020000020004" pitchFamily="50" charset="-127"/>
              </a:rPr>
              <a:t>기초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</a:rPr>
              <a:t>02 </a:t>
            </a:r>
            <a:r>
              <a:rPr lang="ko-KR" altLang="en-US" dirty="0" err="1" smtClean="0">
                <a:latin typeface="맑은 고딕" panose="020B0503020000020004" pitchFamily="50" charset="-127"/>
              </a:rPr>
              <a:t>뷰의</a:t>
            </a:r>
            <a:r>
              <a:rPr lang="ko-KR" altLang="en-US" dirty="0" smtClean="0"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</a:rPr>
              <a:t>개요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</a:rPr>
              <a:t>03 </a:t>
            </a:r>
            <a:r>
              <a:rPr lang="ko-KR" altLang="en-US" dirty="0">
                <a:latin typeface="맑은 고딕" panose="020B0503020000020004" pitchFamily="50" charset="-127"/>
              </a:rPr>
              <a:t>기본 </a:t>
            </a:r>
            <a:r>
              <a:rPr lang="ko-KR" altLang="en-US" dirty="0" err="1">
                <a:latin typeface="맑은 고딕" panose="020B0503020000020004" pitchFamily="50" charset="-127"/>
              </a:rPr>
              <a:t>위젯</a:t>
            </a:r>
            <a:r>
              <a:rPr lang="ko-KR" altLang="en-US" dirty="0">
                <a:latin typeface="맑은 고딕" panose="020B0503020000020004" pitchFamily="50" charset="-127"/>
              </a:rPr>
              <a:t> 다루기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r>
              <a:rPr lang="en-US" altLang="ko-KR" dirty="0" smtClean="0">
                <a:latin typeface="맑은 고딕" panose="020B0503020000020004" pitchFamily="50" charset="-127"/>
              </a:rPr>
              <a:t>04 </a:t>
            </a:r>
            <a:r>
              <a:rPr lang="ko-KR" altLang="en-US" dirty="0">
                <a:latin typeface="맑은 고딕" panose="020B0503020000020004" pitchFamily="50" charset="-127"/>
              </a:rPr>
              <a:t>기본 </a:t>
            </a:r>
            <a:r>
              <a:rPr lang="ko-KR" altLang="en-US" dirty="0" err="1">
                <a:latin typeface="맑은 고딕" panose="020B0503020000020004" pitchFamily="50" charset="-127"/>
              </a:rPr>
              <a:t>위젯</a:t>
            </a:r>
            <a:r>
              <a:rPr lang="ko-KR" altLang="en-US" dirty="0">
                <a:latin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</a:rPr>
              <a:t>활용하기</a:t>
            </a:r>
            <a:endParaRPr lang="en-US" altLang="ko-KR" dirty="0">
              <a:latin typeface="맑은 고딕" panose="020B0503020000020004" pitchFamily="50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기본 </a:t>
            </a: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위젯 익히기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DFC6AC-62DB-49E1-BFAB-486CF9FAADF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01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en-US" altLang="ko-KR" smtClean="0"/>
              <a:t>. </a:t>
            </a:r>
            <a:r>
              <a:rPr lang="ko-KR" altLang="en-US"/>
              <a:t>뷰의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뷰와 뷰그룹</a:t>
            </a:r>
            <a:r>
              <a:rPr lang="en-US" altLang="ko-KR" smtClean="0"/>
              <a:t>[2/4]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27177"/>
            <a:ext cx="6152710" cy="485585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62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뷰의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뷰와 뷰그룹</a:t>
            </a:r>
            <a:r>
              <a:rPr lang="en-US" altLang="ko-KR" smtClean="0"/>
              <a:t>[3/4]</a:t>
            </a:r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sz="2400" b="1">
                <a:latin typeface="맑은 고딕" pitchFamily="50" charset="-127"/>
                <a:ea typeface="맑은 고딕" pitchFamily="50" charset="-127"/>
              </a:rPr>
              <a:t>클래스 상속관계 찾기</a:t>
            </a:r>
            <a:endParaRPr lang="en-US" altLang="ko-KR" b="1">
              <a:latin typeface="맑은 고딕" pitchFamily="50" charset="-127"/>
              <a:ea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http://developer.android.com/reference</a:t>
            </a:r>
            <a:r>
              <a:rPr lang="ko-KR" altLang="en-US" sz="1600" b="1">
                <a:latin typeface="맑은 고딕" pitchFamily="50" charset="-127"/>
                <a:ea typeface="맑은 고딕" pitchFamily="50" charset="-127"/>
              </a:rPr>
              <a:t>에서 자세히 확인할 수 있음</a:t>
            </a:r>
            <a:endParaRPr lang="en-US" altLang="ko-KR" sz="1600" b="1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307653"/>
            <a:ext cx="5976664" cy="445320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13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뷰의</a:t>
            </a:r>
            <a:r>
              <a:rPr lang="ko-KR" altLang="en-US" dirty="0" smtClean="0"/>
              <a:t> 필드와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id</a:t>
            </a:r>
          </a:p>
          <a:p>
            <a:pPr lvl="1"/>
            <a:r>
              <a:rPr lang="ko-KR" altLang="en-US" dirty="0" err="1" smtClean="0"/>
              <a:t>뷰의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식별자</a:t>
            </a:r>
            <a:endParaRPr lang="en-US" altLang="ko-KR" dirty="0" smtClean="0"/>
          </a:p>
          <a:p>
            <a:r>
              <a:rPr lang="ko-KR" altLang="en-US" dirty="0" err="1"/>
              <a:t>뷰의</a:t>
            </a:r>
            <a:r>
              <a:rPr lang="ko-KR" altLang="en-US" dirty="0"/>
              <a:t> 위치와 크기</a:t>
            </a:r>
            <a:endParaRPr lang="en-US" altLang="ko-K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56" y="4653136"/>
            <a:ext cx="6984776" cy="153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56" y="2564903"/>
            <a:ext cx="8310828" cy="1920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19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1256"/>
            <a:ext cx="6336704" cy="6610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71600" y="332656"/>
            <a:ext cx="1080120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86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뷰의</a:t>
            </a:r>
            <a:r>
              <a:rPr lang="ko-KR" altLang="en-US" dirty="0" smtClean="0"/>
              <a:t> 크기 단위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547644" cy="4333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700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색상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16</a:t>
            </a:r>
            <a:r>
              <a:rPr lang="ko-KR" altLang="en-US" dirty="0"/>
              <a:t>진수로 투명도와 빛의 </a:t>
            </a:r>
            <a:r>
              <a:rPr lang="en-US" altLang="ko-KR" dirty="0"/>
              <a:t>3</a:t>
            </a:r>
            <a:r>
              <a:rPr lang="ko-KR" altLang="en-US" dirty="0"/>
              <a:t>원색인 </a:t>
            </a:r>
            <a:r>
              <a:rPr lang="en-US" altLang="ko-KR" dirty="0"/>
              <a:t>RGB</a:t>
            </a:r>
            <a:r>
              <a:rPr lang="ko-KR" altLang="en-US" dirty="0"/>
              <a:t>값을 </a:t>
            </a:r>
            <a:r>
              <a:rPr lang="ko-KR" altLang="en-US" dirty="0" smtClean="0"/>
              <a:t>표시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56" y="1700808"/>
            <a:ext cx="7885413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327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화면에 보이기 속성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75438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441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마진과 </a:t>
            </a:r>
            <a:r>
              <a:rPr lang="ko-KR" altLang="en-US" dirty="0" err="1" smtClean="0"/>
              <a:t>패딩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패딩이란</a:t>
            </a:r>
            <a:r>
              <a:rPr lang="ko-KR" altLang="en-US" dirty="0"/>
              <a:t> </a:t>
            </a:r>
            <a:r>
              <a:rPr lang="ko-KR" altLang="en-US" dirty="0" err="1"/>
              <a:t>뷰의</a:t>
            </a:r>
            <a:r>
              <a:rPr lang="ko-KR" altLang="en-US" dirty="0"/>
              <a:t> 경계와 </a:t>
            </a:r>
            <a:r>
              <a:rPr lang="ko-KR" altLang="en-US" dirty="0" err="1"/>
              <a:t>뷰의</a:t>
            </a:r>
            <a:r>
              <a:rPr lang="ko-KR" altLang="en-US" dirty="0"/>
              <a:t> 내용물 사이의 </a:t>
            </a:r>
            <a:r>
              <a:rPr lang="ko-KR" altLang="en-US" dirty="0" smtClean="0"/>
              <a:t>간격</a:t>
            </a:r>
            <a:endParaRPr lang="en-US" altLang="ko-KR" dirty="0" smtClean="0"/>
          </a:p>
          <a:p>
            <a:r>
              <a:rPr lang="ko-KR" altLang="en-US" dirty="0" smtClean="0"/>
              <a:t>마진이란 </a:t>
            </a:r>
            <a:r>
              <a:rPr lang="ko-KR" altLang="en-US" dirty="0"/>
              <a:t>자식 </a:t>
            </a:r>
            <a:r>
              <a:rPr lang="ko-KR" altLang="en-US" dirty="0" err="1"/>
              <a:t>뷰</a:t>
            </a:r>
            <a:r>
              <a:rPr lang="ko-KR" altLang="en-US" dirty="0"/>
              <a:t> 주위의 </a:t>
            </a:r>
            <a:r>
              <a:rPr lang="ko-KR" altLang="en-US" dirty="0" smtClean="0"/>
              <a:t>여백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060848"/>
            <a:ext cx="2192046" cy="428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516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마진과 </a:t>
            </a:r>
            <a:r>
              <a:rPr lang="ko-KR" altLang="en-US" dirty="0" err="1" smtClean="0"/>
              <a:t>패딩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paddingLeft</a:t>
            </a:r>
            <a:r>
              <a:rPr lang="en-US" altLang="ko-KR" dirty="0"/>
              <a:t>, </a:t>
            </a:r>
            <a:r>
              <a:rPr lang="en-US" altLang="ko-KR" dirty="0" err="1"/>
              <a:t>paddingRight</a:t>
            </a:r>
            <a:r>
              <a:rPr lang="en-US" altLang="ko-KR" dirty="0"/>
              <a:t>, </a:t>
            </a:r>
            <a:r>
              <a:rPr lang="en-US" altLang="ko-KR" dirty="0" err="1"/>
              <a:t>paddingTop</a:t>
            </a:r>
            <a:r>
              <a:rPr lang="en-US" altLang="ko-KR" dirty="0"/>
              <a:t>, </a:t>
            </a:r>
            <a:r>
              <a:rPr lang="en-US" altLang="ko-KR" dirty="0" err="1" smtClean="0"/>
              <a:t>paddingBottom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layout_marginLeft</a:t>
            </a:r>
            <a:r>
              <a:rPr lang="en-US" altLang="ko-KR" dirty="0"/>
              <a:t>, </a:t>
            </a:r>
            <a:r>
              <a:rPr lang="en-US" altLang="ko-KR" dirty="0" err="1"/>
              <a:t>layout_marginRight</a:t>
            </a:r>
            <a:r>
              <a:rPr lang="en-US" altLang="ko-KR" dirty="0"/>
              <a:t>, </a:t>
            </a:r>
            <a:r>
              <a:rPr lang="en-US" altLang="ko-KR" dirty="0" err="1"/>
              <a:t>layout_marginTop</a:t>
            </a:r>
            <a:r>
              <a:rPr lang="en-US" altLang="ko-KR" dirty="0"/>
              <a:t>, </a:t>
            </a:r>
            <a:r>
              <a:rPr lang="en-US" altLang="ko-KR" dirty="0" err="1"/>
              <a:t>layout_marginBottom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638912"/>
            <a:ext cx="5904656" cy="226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248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마진과 </a:t>
            </a:r>
            <a:r>
              <a:rPr lang="ko-KR" altLang="en-US" dirty="0" err="1" smtClean="0"/>
              <a:t>패딩의</a:t>
            </a:r>
            <a:r>
              <a:rPr lang="ko-KR" altLang="en-US" dirty="0" smtClean="0"/>
              <a:t> 예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980728"/>
            <a:ext cx="5400601" cy="2835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9" name="_x386972688" descr="EMB00005f00322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124744"/>
            <a:ext cx="2664296" cy="473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3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1. </a:t>
            </a:r>
            <a:r>
              <a:rPr lang="ko-KR" altLang="en-US" smtClean="0"/>
              <a:t>사용자 </a:t>
            </a:r>
            <a:r>
              <a:rPr lang="ko-KR" altLang="en-US" dirty="0" smtClean="0"/>
              <a:t>인터페이스 기초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자바의 </a:t>
            </a:r>
            <a:r>
              <a:rPr lang="en-US" altLang="ko-KR" smtClean="0"/>
              <a:t>swing</a:t>
            </a:r>
            <a:r>
              <a:rPr lang="ko-KR" altLang="en-US" smtClean="0"/>
              <a:t>은 </a:t>
            </a:r>
            <a:r>
              <a:rPr lang="ko-KR" altLang="en-US" dirty="0" smtClean="0"/>
              <a:t>사용하지 않음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너무 리소스를 많이 잡아먹음</a:t>
            </a:r>
            <a:r>
              <a:rPr lang="en-US" altLang="ko-KR" dirty="0" smtClean="0"/>
              <a:t>!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독자적인 사용자 인터페이스 컨트롤 사용</a:t>
            </a:r>
            <a:endParaRPr lang="en-US" altLang="ko-KR" dirty="0" smtClean="0"/>
          </a:p>
          <a:p>
            <a:pPr lvl="1"/>
            <a:r>
              <a:rPr lang="ko-KR" altLang="en-US" dirty="0"/>
              <a:t>버튼</a:t>
            </a:r>
            <a:r>
              <a:rPr lang="en-US" altLang="ko-KR" dirty="0"/>
              <a:t>,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/>
              <a:t>스크롤 바</a:t>
            </a:r>
            <a:r>
              <a:rPr lang="en-US" altLang="ko-KR" dirty="0"/>
              <a:t>, </a:t>
            </a:r>
            <a:r>
              <a:rPr lang="ko-KR" altLang="en-US" dirty="0"/>
              <a:t>체크 박스</a:t>
            </a:r>
            <a:r>
              <a:rPr lang="en-US" altLang="ko-KR" dirty="0"/>
              <a:t>, </a:t>
            </a:r>
            <a:r>
              <a:rPr lang="ko-KR" altLang="en-US" dirty="0" smtClean="0"/>
              <a:t>메뉴</a:t>
            </a:r>
            <a:r>
              <a:rPr lang="en-US" altLang="ko-KR" dirty="0"/>
              <a:t>, </a:t>
            </a:r>
            <a:r>
              <a:rPr lang="ko-KR" altLang="en-US" dirty="0"/>
              <a:t>대화 </a:t>
            </a:r>
            <a:r>
              <a:rPr lang="ko-KR" altLang="en-US" dirty="0" smtClean="0"/>
              <a:t>상자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9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/>
              <a:t>View </a:t>
            </a:r>
            <a:r>
              <a:rPr lang="ko-KR" altLang="en-US"/>
              <a:t>클래스의 </a:t>
            </a:r>
            <a:r>
              <a:rPr lang="en-US" altLang="ko-KR"/>
              <a:t>XML </a:t>
            </a:r>
            <a:r>
              <a:rPr lang="ko-KR" altLang="en-US" smtClean="0"/>
              <a:t>속성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2776"/>
            <a:ext cx="8197126" cy="47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2. </a:t>
            </a:r>
            <a:r>
              <a:rPr lang="ko-KR" altLang="en-US" smtClean="0"/>
              <a:t>기본 위젯 다루기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텍스트뷰</a:t>
            </a:r>
            <a:r>
              <a:rPr lang="en-US" altLang="ko-KR" smtClean="0"/>
              <a:t>[1/2]</a:t>
            </a:r>
          </a:p>
          <a:p>
            <a:pPr lvl="1"/>
            <a:r>
              <a:rPr lang="ko-KR" altLang="en-US" smtClean="0"/>
              <a:t>계층도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marL="365760" lvl="1" indent="0">
              <a:buNone/>
            </a:pPr>
            <a:endParaRPr lang="en-US" altLang="ko-KR" smtClean="0"/>
          </a:p>
          <a:p>
            <a:pPr lvl="2"/>
            <a:r>
              <a:rPr lang="en-US" altLang="ko-KR" smtClean="0"/>
              <a:t>textColor </a:t>
            </a:r>
            <a:r>
              <a:rPr lang="ko-KR" altLang="en-US" smtClean="0"/>
              <a:t>속성 </a:t>
            </a:r>
            <a:r>
              <a:rPr lang="en-US" altLang="ko-KR" smtClean="0"/>
              <a:t>: </a:t>
            </a:r>
            <a:r>
              <a:rPr lang="ko-KR" altLang="en-US" smtClean="0"/>
              <a:t>글자의 색상을 지정</a:t>
            </a:r>
            <a:r>
              <a:rPr lang="en-US" altLang="ko-KR" smtClean="0"/>
              <a:t>, #RRGGBB</a:t>
            </a:r>
            <a:r>
              <a:rPr lang="ko-KR" altLang="en-US" smtClean="0"/>
              <a:t>나 </a:t>
            </a:r>
            <a:r>
              <a:rPr lang="en-US" altLang="ko-KR" smtClean="0"/>
              <a:t>#AARRGGBB </a:t>
            </a:r>
            <a:r>
              <a:rPr lang="ko-KR" altLang="en-US" smtClean="0"/>
              <a:t>형식</a:t>
            </a:r>
            <a:endParaRPr lang="en-US" altLang="ko-KR" smtClean="0"/>
          </a:p>
          <a:p>
            <a:pPr lvl="2"/>
            <a:r>
              <a:rPr lang="en-US" altLang="ko-KR" smtClean="0"/>
              <a:t>textSize </a:t>
            </a:r>
            <a:r>
              <a:rPr lang="ko-KR" altLang="en-US" smtClean="0"/>
              <a:t>속성 </a:t>
            </a:r>
            <a:r>
              <a:rPr lang="en-US" altLang="ko-KR" smtClean="0"/>
              <a:t>: </a:t>
            </a:r>
            <a:r>
              <a:rPr lang="ko-KR" altLang="en-US" smtClean="0"/>
              <a:t>글자의 크기를 </a:t>
            </a:r>
            <a:r>
              <a:rPr lang="en-US" altLang="ko-KR" smtClean="0"/>
              <a:t>dp, px, in, mm, sp </a:t>
            </a:r>
            <a:r>
              <a:rPr lang="ko-KR" altLang="en-US" smtClean="0"/>
              <a:t>단위로 지정</a:t>
            </a:r>
            <a:endParaRPr lang="en-US" altLang="ko-KR" smtClean="0"/>
          </a:p>
          <a:p>
            <a:pPr lvl="2"/>
            <a:r>
              <a:rPr lang="en-US" altLang="ko-KR" smtClean="0"/>
              <a:t>typeface </a:t>
            </a:r>
            <a:r>
              <a:rPr lang="ko-KR" altLang="en-US" smtClean="0"/>
              <a:t>속성 </a:t>
            </a:r>
            <a:r>
              <a:rPr lang="en-US" altLang="ko-KR" smtClean="0"/>
              <a:t>: </a:t>
            </a:r>
            <a:r>
              <a:rPr lang="ko-KR" altLang="en-US" smtClean="0"/>
              <a:t>글자의 글꼴을 지정</a:t>
            </a:r>
            <a:r>
              <a:rPr lang="en-US" altLang="ko-KR" smtClean="0"/>
              <a:t>, </a:t>
            </a:r>
            <a:r>
              <a:rPr lang="ko-KR" altLang="en-US" smtClean="0"/>
              <a:t>값으로 </a:t>
            </a:r>
            <a:r>
              <a:rPr lang="en-US" altLang="ko-KR" smtClean="0"/>
              <a:t>sans, serif, monospace</a:t>
            </a:r>
            <a:r>
              <a:rPr lang="ko-KR" altLang="en-US" smtClean="0"/>
              <a:t> 설정</a:t>
            </a:r>
            <a:r>
              <a:rPr lang="en-US" altLang="ko-KR" smtClean="0"/>
              <a:t>,</a:t>
            </a:r>
            <a:r>
              <a:rPr lang="ko-KR" altLang="en-US" smtClean="0"/>
              <a:t> 디폴트는 </a:t>
            </a:r>
            <a:r>
              <a:rPr lang="en-US" altLang="ko-KR" smtClean="0"/>
              <a:t>normal</a:t>
            </a:r>
          </a:p>
          <a:p>
            <a:pPr lvl="2"/>
            <a:r>
              <a:rPr lang="en-US" altLang="ko-KR" smtClean="0"/>
              <a:t>textStyle </a:t>
            </a:r>
            <a:r>
              <a:rPr lang="ko-KR" altLang="en-US" smtClean="0"/>
              <a:t>속성 </a:t>
            </a:r>
            <a:r>
              <a:rPr lang="en-US" altLang="ko-KR" smtClean="0"/>
              <a:t>: </a:t>
            </a:r>
            <a:r>
              <a:rPr lang="ko-KR" altLang="en-US" smtClean="0"/>
              <a:t>글자의 스타일을 지정</a:t>
            </a:r>
            <a:r>
              <a:rPr lang="en-US" altLang="ko-KR" smtClean="0"/>
              <a:t>, </a:t>
            </a:r>
            <a:r>
              <a:rPr lang="ko-KR" altLang="en-US" smtClean="0"/>
              <a:t>값으로 </a:t>
            </a:r>
            <a:r>
              <a:rPr lang="en-US" altLang="ko-KR" smtClean="0"/>
              <a:t>bold, italic, bold|italic</a:t>
            </a:r>
            <a:r>
              <a:rPr lang="ko-KR" altLang="en-US" smtClean="0"/>
              <a:t>을 설정</a:t>
            </a:r>
            <a:r>
              <a:rPr lang="en-US" altLang="ko-KR" smtClean="0"/>
              <a:t>,</a:t>
            </a:r>
            <a:r>
              <a:rPr lang="ko-KR" altLang="en-US" smtClean="0"/>
              <a:t> 디폴트는 </a:t>
            </a:r>
            <a:r>
              <a:rPr lang="en-US" altLang="ko-KR" smtClean="0"/>
              <a:t>normal</a:t>
            </a:r>
          </a:p>
          <a:p>
            <a:pPr lvl="2"/>
            <a:r>
              <a:rPr lang="en-US" altLang="ko-KR" smtClean="0"/>
              <a:t>singleLine </a:t>
            </a:r>
            <a:r>
              <a:rPr lang="ko-KR" altLang="en-US" smtClean="0"/>
              <a:t>속성 </a:t>
            </a:r>
            <a:r>
              <a:rPr lang="en-US" altLang="ko-KR" smtClean="0"/>
              <a:t>: </a:t>
            </a:r>
            <a:r>
              <a:rPr lang="ko-KR" altLang="en-US" smtClean="0"/>
              <a:t>글이 길어 줄이 넘어갈 경우 강제로 한 줄만 출력</a:t>
            </a:r>
            <a:r>
              <a:rPr lang="en-US" altLang="ko-KR" smtClean="0"/>
              <a:t>, </a:t>
            </a:r>
            <a:r>
              <a:rPr lang="ko-KR" altLang="en-US" smtClean="0"/>
              <a:t>값으로 </a:t>
            </a:r>
            <a:r>
              <a:rPr lang="en-US" altLang="ko-KR" smtClean="0"/>
              <a:t>true</a:t>
            </a:r>
            <a:r>
              <a:rPr lang="ko-KR" altLang="en-US" smtClean="0"/>
              <a:t>와 </a:t>
            </a:r>
            <a:r>
              <a:rPr lang="en-US" altLang="ko-KR" smtClean="0"/>
              <a:t>false</a:t>
            </a:r>
            <a:r>
              <a:rPr lang="ko-KR" altLang="en-US" smtClean="0"/>
              <a:t>를 설정할 수 있으며 디폴트는 </a:t>
            </a:r>
            <a:r>
              <a:rPr lang="en-US" altLang="ko-KR" smtClean="0"/>
              <a:t>false</a:t>
            </a:r>
          </a:p>
          <a:p>
            <a:pPr lvl="1"/>
            <a:endParaRPr lang="en-US" altLang="ko-KR" smtClean="0"/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44824"/>
            <a:ext cx="8180952" cy="1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1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텍스트뷰</a:t>
            </a:r>
            <a:r>
              <a:rPr lang="en-US" altLang="ko-KR" smtClean="0"/>
              <a:t>[2/2]- </a:t>
            </a:r>
            <a:r>
              <a:rPr lang="ko-KR" altLang="en-US" b="1" smtClean="0">
                <a:latin typeface="맑은 고딕" pitchFamily="50" charset="-127"/>
                <a:ea typeface="맑은 고딕" pitchFamily="50" charset="-127"/>
              </a:rPr>
              <a:t>텍스트뷰 </a:t>
            </a:r>
            <a:r>
              <a:rPr lang="ko-KR" altLang="en-US" b="1">
                <a:latin typeface="맑은 고딕" pitchFamily="50" charset="-127"/>
                <a:ea typeface="맑은 고딕" pitchFamily="50" charset="-127"/>
              </a:rPr>
              <a:t>예제</a:t>
            </a:r>
            <a:endParaRPr lang="en-US" altLang="ko-KR" b="1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21"/>
          <a:stretch/>
        </p:blipFill>
        <p:spPr>
          <a:xfrm>
            <a:off x="683568" y="1412776"/>
            <a:ext cx="6912768" cy="489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2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mtClean="0"/>
              <a:t>Java </a:t>
            </a:r>
            <a:r>
              <a:rPr lang="ko-KR" altLang="en-US" smtClean="0"/>
              <a:t>코드로 </a:t>
            </a:r>
            <a:r>
              <a:rPr lang="en-US" altLang="ko-KR" smtClean="0"/>
              <a:t>XML </a:t>
            </a:r>
            <a:r>
              <a:rPr lang="ko-KR" altLang="en-US" smtClean="0"/>
              <a:t>속성 설정</a:t>
            </a:r>
            <a:r>
              <a:rPr lang="en-US" altLang="ko-KR" smtClean="0"/>
              <a:t>[1/3]</a:t>
            </a:r>
          </a:p>
          <a:p>
            <a:pPr lvl="1"/>
            <a:r>
              <a:rPr lang="ko-KR" altLang="en-US" smtClean="0"/>
              <a:t>텍스트뷰 속성을 변경하는 예제</a:t>
            </a:r>
            <a:endParaRPr lang="en-US" altLang="ko-KR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16832"/>
            <a:ext cx="8178102" cy="321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mtClean="0"/>
              <a:t>Java </a:t>
            </a:r>
            <a:r>
              <a:rPr lang="ko-KR" altLang="en-US" smtClean="0"/>
              <a:t>코드로 </a:t>
            </a:r>
            <a:r>
              <a:rPr lang="en-US" altLang="ko-KR" smtClean="0"/>
              <a:t>XML </a:t>
            </a:r>
            <a:r>
              <a:rPr lang="ko-KR" altLang="en-US" smtClean="0"/>
              <a:t>속성 설정</a:t>
            </a:r>
            <a:r>
              <a:rPr lang="en-US" altLang="ko-KR" smtClean="0"/>
              <a:t>[2/3]</a:t>
            </a:r>
          </a:p>
          <a:p>
            <a:pPr lvl="1"/>
            <a:r>
              <a:rPr lang="ko-KR" altLang="en-US" smtClean="0"/>
              <a:t>텍스트뷰 속성을 변경하는 </a:t>
            </a:r>
            <a:r>
              <a:rPr lang="en-US" altLang="ko-KR" smtClean="0"/>
              <a:t>Java </a:t>
            </a:r>
            <a:r>
              <a:rPr lang="ko-KR" altLang="en-US" smtClean="0"/>
              <a:t>코드</a:t>
            </a:r>
            <a:endParaRPr lang="en-US" altLang="ko-KR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6"/>
          <a:stretch/>
        </p:blipFill>
        <p:spPr>
          <a:xfrm>
            <a:off x="913304" y="1916832"/>
            <a:ext cx="7346456" cy="431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3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mtClean="0"/>
              <a:t>Java </a:t>
            </a:r>
            <a:r>
              <a:rPr lang="ko-KR" altLang="en-US"/>
              <a:t>코드로 </a:t>
            </a:r>
            <a:r>
              <a:rPr lang="en-US" altLang="ko-KR"/>
              <a:t>XML </a:t>
            </a:r>
            <a:r>
              <a:rPr lang="ko-KR" altLang="en-US"/>
              <a:t>속성 설정</a:t>
            </a:r>
            <a:r>
              <a:rPr lang="en-US" altLang="ko-KR"/>
              <a:t>[3/3</a:t>
            </a:r>
            <a:r>
              <a:rPr lang="en-US" altLang="ko-KR" smtClean="0"/>
              <a:t>]</a:t>
            </a:r>
          </a:p>
          <a:p>
            <a:pPr lvl="1"/>
            <a:r>
              <a:rPr lang="en-US" altLang="ko-KR" b="1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>
                <a:latin typeface="맑은 고딕" pitchFamily="50" charset="-127"/>
                <a:ea typeface="맑은 고딕" pitchFamily="50" charset="-127"/>
              </a:rPr>
              <a:t>속성과 관련 메소드</a:t>
            </a:r>
            <a:endParaRPr lang="en-US" altLang="ko-KR" b="1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t>25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259632" y="1933600"/>
            <a:ext cx="5184576" cy="4680520"/>
            <a:chOff x="775077" y="1987282"/>
            <a:chExt cx="4929688" cy="462476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077" y="1987282"/>
              <a:ext cx="4929688" cy="355338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725" y="5527015"/>
              <a:ext cx="4916040" cy="10850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02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버튼과 에디트텍스트</a:t>
            </a:r>
            <a:r>
              <a:rPr lang="en-US" altLang="ko-KR"/>
              <a:t>[1/12</a:t>
            </a:r>
            <a:r>
              <a:rPr lang="en-US" altLang="ko-KR" smtClean="0"/>
              <a:t>]</a:t>
            </a:r>
          </a:p>
          <a:p>
            <a:pPr lvl="1"/>
            <a:r>
              <a:rPr lang="ko-KR" altLang="en-US" b="1" smtClean="0">
                <a:latin typeface="맑은 고딕" pitchFamily="50" charset="-127"/>
                <a:ea typeface="맑은 고딕" pitchFamily="50" charset="-127"/>
              </a:rPr>
              <a:t>버튼</a:t>
            </a:r>
            <a:endParaRPr lang="en-US" altLang="ko-KR" b="1" smtClean="0">
              <a:latin typeface="맑은 고딕" pitchFamily="50" charset="-127"/>
              <a:ea typeface="맑은 고딕" pitchFamily="50" charset="-127"/>
            </a:endParaRPr>
          </a:p>
          <a:p>
            <a:pPr lvl="2"/>
            <a:r>
              <a:rPr lang="ko-KR" altLang="en-US" b="1">
                <a:latin typeface="맑은 고딕" pitchFamily="50" charset="-127"/>
                <a:ea typeface="맑은 고딕" pitchFamily="50" charset="-127"/>
              </a:rPr>
              <a:t>사용자에게서 어떤 값을 입력받기 위한 가장 기본적인 위젯으로 활용도가 높음</a:t>
            </a:r>
            <a:endParaRPr lang="en-US" altLang="ko-KR" b="1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1640" y="2532372"/>
            <a:ext cx="6508456" cy="184169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1640" y="4374070"/>
            <a:ext cx="6596610" cy="193525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2456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tabLst>
                <a:tab pos="3489325" algn="l"/>
              </a:tabLst>
            </a:pPr>
            <a:r>
              <a:rPr lang="ko-KR" altLang="en-US"/>
              <a:t>버튼과 에디트텍스트</a:t>
            </a:r>
            <a:r>
              <a:rPr lang="en-US" altLang="ko-KR" smtClean="0"/>
              <a:t>[2/12]</a:t>
            </a:r>
          </a:p>
          <a:p>
            <a:pPr lvl="1">
              <a:tabLst>
                <a:tab pos="3489325" algn="l"/>
              </a:tabLst>
            </a:pPr>
            <a:r>
              <a:rPr lang="en-US" altLang="ko-KR" b="1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>
                <a:latin typeface="맑은 고딕" pitchFamily="50" charset="-127"/>
                <a:ea typeface="맑은 고딕" pitchFamily="50" charset="-127"/>
              </a:rPr>
              <a:t>버튼 계층도 </a:t>
            </a:r>
            <a:endParaRPr lang="en-US" altLang="ko-KR" b="1">
              <a:latin typeface="맑은 고딕" pitchFamily="50" charset="-127"/>
              <a:ea typeface="맑은 고딕" pitchFamily="50" charset="-127"/>
            </a:endParaRPr>
          </a:p>
          <a:p>
            <a:pPr lvl="1">
              <a:tabLst>
                <a:tab pos="3489325" algn="l"/>
              </a:tabLst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04" y="1916832"/>
            <a:ext cx="8190476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6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버튼과 에디트텍스트</a:t>
            </a:r>
            <a:r>
              <a:rPr lang="en-US" altLang="ko-KR" smtClean="0"/>
              <a:t>[3/12]</a:t>
            </a:r>
          </a:p>
          <a:p>
            <a:pPr lvl="1"/>
            <a:r>
              <a:rPr lang="ko-KR" altLang="en-US" b="1">
                <a:latin typeface="맑은 고딕" pitchFamily="50" charset="-127"/>
                <a:ea typeface="맑은 고딕" pitchFamily="50" charset="-127"/>
              </a:rPr>
              <a:t>일반적인 버튼의 </a:t>
            </a:r>
            <a:r>
              <a:rPr lang="en-US" altLang="ko-KR" b="1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1600" y="1994682"/>
            <a:ext cx="4923402" cy="11714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76" y="3252392"/>
            <a:ext cx="4740324" cy="302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7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버튼과 에디트텍스트</a:t>
            </a:r>
            <a:r>
              <a:rPr lang="en-US" altLang="ko-KR" smtClean="0"/>
              <a:t>[4/12]</a:t>
            </a:r>
          </a:p>
          <a:p>
            <a:pPr lvl="1"/>
            <a:r>
              <a:rPr lang="ko-KR" altLang="en-US" smtClean="0"/>
              <a:t>에디트텍스트</a:t>
            </a:r>
            <a:endParaRPr lang="en-US" altLang="ko-KR" smtClean="0"/>
          </a:p>
          <a:p>
            <a:pPr lvl="2"/>
            <a:r>
              <a:rPr lang="ko-KR" altLang="en-US" smtClean="0"/>
              <a:t>값을 입력받은 후 해당 값을 </a:t>
            </a:r>
            <a:r>
              <a:rPr lang="en-US" altLang="ko-KR" smtClean="0"/>
              <a:t>Java </a:t>
            </a:r>
            <a:r>
              <a:rPr lang="ko-KR" altLang="en-US" smtClean="0"/>
              <a:t>코드에 가져와서 사용하는 용도로 많이 사용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34" y="2531464"/>
            <a:ext cx="817245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9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사용자 인터페이스 </a:t>
            </a:r>
            <a:r>
              <a:rPr lang="ko-KR" altLang="en-US" smtClean="0"/>
              <a:t>기초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뷰와 뷰그룹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86951"/>
            <a:ext cx="8424936" cy="537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6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버튼과 에디트텍스트</a:t>
            </a:r>
            <a:r>
              <a:rPr lang="en-US" altLang="ko-KR" smtClean="0"/>
              <a:t>[5/12]</a:t>
            </a:r>
          </a:p>
          <a:p>
            <a:pPr lvl="1"/>
            <a:r>
              <a:rPr lang="ko-KR" altLang="en-US" b="1">
                <a:latin typeface="맑은 고딕" pitchFamily="50" charset="-127"/>
                <a:ea typeface="맑은 고딕" pitchFamily="50" charset="-127"/>
              </a:rPr>
              <a:t>일반적인 에디트텍스트의 </a:t>
            </a:r>
            <a:r>
              <a:rPr lang="en-US" altLang="ko-KR" b="1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95"/>
          <a:stretch/>
        </p:blipFill>
        <p:spPr>
          <a:xfrm>
            <a:off x="619125" y="1981448"/>
            <a:ext cx="6528435" cy="876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3052865"/>
            <a:ext cx="7285714" cy="2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버튼과 에디트텍스트</a:t>
            </a:r>
            <a:r>
              <a:rPr lang="en-US" altLang="ko-KR" smtClean="0"/>
              <a:t>[6/12]</a:t>
            </a:r>
          </a:p>
          <a:p>
            <a:endParaRPr lang="en-US" altLang="ko-KR" smtClean="0"/>
          </a:p>
          <a:p>
            <a:pPr lvl="1"/>
            <a:r>
              <a:rPr lang="ko-KR" altLang="en-US" smtClean="0"/>
              <a:t>안드로이드 프로젝트 생성</a:t>
            </a:r>
            <a:endParaRPr lang="en-US" altLang="ko-KR" smtClean="0"/>
          </a:p>
          <a:p>
            <a:pPr lvl="2"/>
            <a:r>
              <a:rPr lang="ko-KR" altLang="en-US" smtClean="0"/>
              <a:t>프로젝트 이름 </a:t>
            </a:r>
            <a:r>
              <a:rPr lang="en-US" altLang="ko-KR" smtClean="0"/>
              <a:t>:</a:t>
            </a:r>
            <a:r>
              <a:rPr lang="ko-KR" altLang="en-US" smtClean="0"/>
              <a:t> </a:t>
            </a:r>
            <a:r>
              <a:rPr lang="en-US" altLang="ko-KR" smtClean="0"/>
              <a:t>Project4_1</a:t>
            </a:r>
          </a:p>
          <a:p>
            <a:pPr lvl="2"/>
            <a:r>
              <a:rPr lang="ko-KR" altLang="en-US" smtClean="0"/>
              <a:t>패키지 이름 </a:t>
            </a:r>
            <a:r>
              <a:rPr lang="en-US" altLang="ko-KR" smtClean="0"/>
              <a:t>: com.cookandroid.project4_1</a:t>
            </a:r>
          </a:p>
          <a:p>
            <a:pPr lvl="2"/>
            <a:endParaRPr lang="en-US" altLang="ko-KR" smtClean="0"/>
          </a:p>
          <a:p>
            <a:pPr lvl="1"/>
            <a:r>
              <a:rPr lang="ko-KR" altLang="en-US" smtClean="0"/>
              <a:t>화면 디자인 및 편집</a:t>
            </a:r>
            <a:endParaRPr lang="en-US" altLang="ko-KR" smtClean="0"/>
          </a:p>
          <a:p>
            <a:pPr lvl="2"/>
            <a:r>
              <a:rPr lang="en-US" altLang="ko-KR" smtClean="0"/>
              <a:t>EditText 2</a:t>
            </a:r>
            <a:r>
              <a:rPr lang="ko-KR" altLang="en-US" smtClean="0"/>
              <a:t>개</a:t>
            </a:r>
            <a:r>
              <a:rPr lang="en-US" altLang="ko-KR" smtClean="0"/>
              <a:t>, Button 4</a:t>
            </a:r>
            <a:r>
              <a:rPr lang="ko-KR" altLang="en-US" smtClean="0"/>
              <a:t>개</a:t>
            </a:r>
            <a:r>
              <a:rPr lang="en-US" altLang="ko-KR" smtClean="0"/>
              <a:t>, TextView 1</a:t>
            </a:r>
            <a:r>
              <a:rPr lang="ko-KR" altLang="en-US" smtClean="0"/>
              <a:t>개 생성</a:t>
            </a:r>
            <a:endParaRPr lang="en-US" altLang="ko-KR" smtClean="0"/>
          </a:p>
          <a:p>
            <a:pPr lvl="2"/>
            <a:r>
              <a:rPr lang="ko-KR" altLang="en-US" smtClean="0"/>
              <a:t>각 위젯에 </a:t>
            </a:r>
            <a:r>
              <a:rPr lang="en-US" altLang="ko-KR" smtClean="0"/>
              <a:t>layout_margin</a:t>
            </a:r>
            <a:r>
              <a:rPr lang="ko-KR" altLang="en-US" smtClean="0"/>
              <a:t>을 적절히 지정</a:t>
            </a:r>
            <a:endParaRPr lang="en-US" altLang="ko-KR" smtClean="0"/>
          </a:p>
          <a:p>
            <a:pPr lvl="2"/>
            <a:r>
              <a:rPr lang="en-US" altLang="ko-KR" smtClean="0"/>
              <a:t>TextView</a:t>
            </a:r>
            <a:r>
              <a:rPr lang="ko-KR" altLang="en-US" smtClean="0"/>
              <a:t>는 색상을 빨간색</a:t>
            </a:r>
            <a:r>
              <a:rPr lang="en-US" altLang="ko-KR" smtClean="0"/>
              <a:t>, </a:t>
            </a:r>
            <a:r>
              <a:rPr lang="ko-KR" altLang="en-US" smtClean="0"/>
              <a:t>글자 크기를 </a:t>
            </a:r>
            <a:r>
              <a:rPr lang="en-US" altLang="ko-KR" smtClean="0"/>
              <a:t>30</a:t>
            </a:r>
            <a:r>
              <a:rPr lang="ko-KR" altLang="en-US" smtClean="0"/>
              <a:t>에</a:t>
            </a:r>
            <a:endParaRPr lang="en-US" altLang="ko-KR" smtClean="0"/>
          </a:p>
          <a:p>
            <a:pPr lvl="2"/>
            <a:r>
              <a:rPr lang="ko-KR" altLang="en-US" smtClean="0"/>
              <a:t>각 위젯의 </a:t>
            </a:r>
            <a:r>
              <a:rPr lang="en-US" altLang="ko-KR" smtClean="0"/>
              <a:t>id</a:t>
            </a:r>
            <a:r>
              <a:rPr lang="ko-KR" altLang="en-US" smtClean="0"/>
              <a:t>는 위에서부터 차례로 </a:t>
            </a:r>
            <a:r>
              <a:rPr lang="en-US" altLang="ko-KR" smtClean="0"/>
              <a:t>Edit1, Edit2, </a:t>
            </a:r>
          </a:p>
          <a:p>
            <a:pPr lvl="2"/>
            <a:r>
              <a:rPr lang="en-US" altLang="ko-KR" smtClean="0"/>
              <a:t>     BtnAdd, BtnSub, BtnMul, BtnDiv, TextResult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58" y="1480355"/>
            <a:ext cx="8210550" cy="590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840" y="1476555"/>
            <a:ext cx="2446528" cy="435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0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버튼과 에디트텍스트</a:t>
            </a:r>
            <a:r>
              <a:rPr lang="en-US" altLang="ko-KR" smtClean="0"/>
              <a:t>[7/12]</a:t>
            </a:r>
          </a:p>
          <a:p>
            <a:pPr lvl="1"/>
            <a:r>
              <a:rPr lang="ko-KR" altLang="en-US" b="1"/>
              <a:t>화면 디자인 및 편집</a:t>
            </a:r>
            <a:endParaRPr lang="en-US" altLang="ko-KR" b="1">
              <a:latin typeface="맑은 고딕" pitchFamily="50" charset="-127"/>
            </a:endParaRPr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916832"/>
            <a:ext cx="4864832" cy="462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9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버튼과 에디트텍스트</a:t>
            </a:r>
            <a:r>
              <a:rPr lang="en-US" altLang="ko-KR" smtClean="0"/>
              <a:t>[8/12]</a:t>
            </a:r>
          </a:p>
          <a:p>
            <a:pPr lvl="1"/>
            <a:r>
              <a:rPr lang="en-US" altLang="ko-KR" smtClean="0"/>
              <a:t>Java </a:t>
            </a:r>
            <a:r>
              <a:rPr lang="ko-KR" altLang="en-US" smtClean="0"/>
              <a:t>코드</a:t>
            </a:r>
            <a:r>
              <a:rPr lang="en-US" altLang="ko-KR" smtClean="0"/>
              <a:t> </a:t>
            </a:r>
            <a:r>
              <a:rPr lang="ko-KR" altLang="en-US" smtClean="0"/>
              <a:t>작성 및 수정</a:t>
            </a:r>
            <a:endParaRPr lang="en-US" altLang="ko-KR" smtClean="0"/>
          </a:p>
          <a:p>
            <a:pPr lvl="2"/>
            <a:r>
              <a:rPr lang="en-US" altLang="ko-KR" smtClean="0"/>
              <a:t>activity_main.xml</a:t>
            </a:r>
            <a:r>
              <a:rPr lang="ko-KR" altLang="en-US" smtClean="0"/>
              <a:t>의 </a:t>
            </a:r>
            <a:r>
              <a:rPr lang="en-US" altLang="ko-KR" smtClean="0"/>
              <a:t>7</a:t>
            </a:r>
            <a:r>
              <a:rPr lang="ko-KR" altLang="en-US" smtClean="0"/>
              <a:t>개 위젯에 대응할 위젯 변수 </a:t>
            </a:r>
            <a:r>
              <a:rPr lang="en-US" altLang="ko-KR" smtClean="0"/>
              <a:t>7</a:t>
            </a:r>
            <a:r>
              <a:rPr lang="ko-KR" altLang="en-US" smtClean="0"/>
              <a:t>개</a:t>
            </a:r>
            <a:endParaRPr lang="en-US" altLang="ko-KR" smtClean="0"/>
          </a:p>
          <a:p>
            <a:pPr lvl="2"/>
            <a:r>
              <a:rPr lang="ko-KR" altLang="en-US" smtClean="0"/>
              <a:t>입력될 </a:t>
            </a:r>
            <a:r>
              <a:rPr lang="en-US" altLang="ko-KR" smtClean="0"/>
              <a:t>2</a:t>
            </a:r>
            <a:r>
              <a:rPr lang="ko-KR" altLang="en-US" smtClean="0"/>
              <a:t>개 문자열을 저장할 문자열 변수 </a:t>
            </a:r>
            <a:r>
              <a:rPr lang="en-US" altLang="ko-KR" smtClean="0"/>
              <a:t>2</a:t>
            </a:r>
            <a:r>
              <a:rPr lang="ko-KR" altLang="en-US" smtClean="0"/>
              <a:t>개</a:t>
            </a:r>
            <a:endParaRPr lang="en-US" altLang="ko-KR" smtClean="0"/>
          </a:p>
          <a:p>
            <a:pPr lvl="2"/>
            <a:r>
              <a:rPr lang="ko-KR" altLang="en-US" smtClean="0"/>
              <a:t>계산 결과를 저장할 정수 변수 </a:t>
            </a:r>
            <a:r>
              <a:rPr lang="en-US" altLang="ko-KR" smtClean="0"/>
              <a:t>1</a:t>
            </a:r>
            <a:r>
              <a:rPr lang="ko-KR" altLang="en-US" smtClean="0"/>
              <a:t>개</a:t>
            </a:r>
            <a:endParaRPr lang="en-US" altLang="ko-KR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924552"/>
            <a:ext cx="703933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5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버튼과 에디트텍스트</a:t>
            </a:r>
            <a:r>
              <a:rPr lang="en-US" altLang="ko-KR" smtClean="0"/>
              <a:t>[9/12]</a:t>
            </a:r>
          </a:p>
          <a:p>
            <a:pPr lvl="1"/>
            <a:r>
              <a:rPr lang="en-US" altLang="ko-KR" smtClean="0"/>
              <a:t>Java </a:t>
            </a:r>
            <a:r>
              <a:rPr lang="ko-KR" altLang="en-US" smtClean="0"/>
              <a:t>코드</a:t>
            </a:r>
            <a:r>
              <a:rPr lang="en-US" altLang="ko-KR" smtClean="0"/>
              <a:t> </a:t>
            </a:r>
            <a:r>
              <a:rPr lang="ko-KR" altLang="en-US" smtClean="0"/>
              <a:t>작성 및 수정</a:t>
            </a:r>
            <a:endParaRPr lang="en-US" altLang="ko-KR" smtClean="0"/>
          </a:p>
          <a:p>
            <a:pPr lvl="2"/>
            <a:r>
              <a:rPr lang="ko-KR" altLang="en-US" smtClean="0"/>
              <a:t>에디트텍스트 </a:t>
            </a:r>
            <a:r>
              <a:rPr lang="en-US" altLang="ko-KR" smtClean="0"/>
              <a:t>2</a:t>
            </a:r>
            <a:r>
              <a:rPr lang="ko-KR" altLang="en-US" smtClean="0"/>
              <a:t>개를 변수에 대입</a:t>
            </a:r>
            <a:endParaRPr lang="en-US" altLang="ko-KR" smtClean="0"/>
          </a:p>
          <a:p>
            <a:pPr lvl="2"/>
            <a:r>
              <a:rPr lang="ko-KR" altLang="en-US" smtClean="0"/>
              <a:t>버튼</a:t>
            </a:r>
            <a:r>
              <a:rPr lang="en-US" altLang="ko-KR" smtClean="0"/>
              <a:t>(</a:t>
            </a:r>
            <a:r>
              <a:rPr lang="ko-KR" altLang="en-US" smtClean="0"/>
              <a:t>더하기</a:t>
            </a:r>
            <a:r>
              <a:rPr lang="en-US" altLang="ko-KR" smtClean="0"/>
              <a:t>) 1</a:t>
            </a:r>
            <a:r>
              <a:rPr lang="ko-KR" altLang="en-US" smtClean="0"/>
              <a:t>개를 변수에 대입</a:t>
            </a:r>
            <a:endParaRPr lang="en-US" altLang="ko-KR" smtClean="0"/>
          </a:p>
          <a:p>
            <a:pPr lvl="2"/>
            <a:r>
              <a:rPr lang="ko-KR" altLang="en-US" smtClean="0"/>
              <a:t>텍스트뷰 </a:t>
            </a:r>
            <a:r>
              <a:rPr lang="en-US" altLang="ko-KR" smtClean="0"/>
              <a:t>1</a:t>
            </a:r>
            <a:r>
              <a:rPr lang="ko-KR" altLang="en-US" smtClean="0"/>
              <a:t>개를 변수에 대입</a:t>
            </a:r>
            <a:endParaRPr lang="en-US" altLang="ko-KR" smtClean="0"/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34" y="2996952"/>
            <a:ext cx="7312173" cy="330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3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버튼과 에디트텍스트</a:t>
            </a:r>
            <a:r>
              <a:rPr lang="en-US" altLang="ko-KR" smtClean="0"/>
              <a:t>[10/12]</a:t>
            </a:r>
          </a:p>
          <a:p>
            <a:pPr lvl="1"/>
            <a:r>
              <a:rPr lang="en-US" altLang="ko-KR" smtClean="0"/>
              <a:t>Java </a:t>
            </a:r>
            <a:r>
              <a:rPr lang="ko-KR" altLang="en-US" smtClean="0"/>
              <a:t>코드</a:t>
            </a:r>
            <a:r>
              <a:rPr lang="en-US" altLang="ko-KR" smtClean="0"/>
              <a:t> </a:t>
            </a:r>
            <a:r>
              <a:rPr lang="ko-KR" altLang="en-US" smtClean="0"/>
              <a:t>작성 및 수정</a:t>
            </a:r>
            <a:endParaRPr lang="en-US" altLang="ko-KR" smtClean="0"/>
          </a:p>
          <a:p>
            <a:pPr lvl="2"/>
            <a:r>
              <a:rPr lang="ko-KR" altLang="en-US" smtClean="0"/>
              <a:t>버튼에 터치 이벤트 리스너 정의</a:t>
            </a:r>
            <a:endParaRPr lang="en-US" altLang="ko-KR" smtClean="0"/>
          </a:p>
          <a:p>
            <a:pPr lvl="2"/>
            <a:r>
              <a:rPr lang="ko-KR" altLang="en-US" smtClean="0"/>
              <a:t>터치 시에 동작하는 내용을 </a:t>
            </a:r>
            <a:r>
              <a:rPr lang="en-US" altLang="ko-KR" smtClean="0"/>
              <a:t>onTouch( ) </a:t>
            </a:r>
            <a:r>
              <a:rPr lang="ko-KR" altLang="en-US" smtClean="0"/>
              <a:t>메소드 안에 코딩</a:t>
            </a:r>
            <a:endParaRPr lang="en-US" altLang="ko-KR" smtClean="0"/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07" y="2708920"/>
            <a:ext cx="804902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9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버튼과 에디트텍스트</a:t>
            </a:r>
            <a:r>
              <a:rPr lang="en-US" altLang="ko-KR" smtClean="0"/>
              <a:t>[11/12]</a:t>
            </a:r>
          </a:p>
          <a:p>
            <a:pPr lvl="1"/>
            <a:r>
              <a:rPr lang="en-US" altLang="ko-KR" smtClean="0"/>
              <a:t>Java </a:t>
            </a:r>
            <a:r>
              <a:rPr lang="ko-KR" altLang="en-US" smtClean="0"/>
              <a:t>코드</a:t>
            </a:r>
            <a:r>
              <a:rPr lang="en-US" altLang="ko-KR" smtClean="0"/>
              <a:t> </a:t>
            </a:r>
            <a:r>
              <a:rPr lang="ko-KR" altLang="en-US" smtClean="0"/>
              <a:t>작성 및 수정</a:t>
            </a:r>
            <a:endParaRPr lang="en-US" altLang="ko-KR" smtClean="0"/>
          </a:p>
          <a:p>
            <a:pPr lvl="2"/>
            <a:r>
              <a:rPr lang="ko-KR" altLang="en-US" smtClean="0"/>
              <a:t>빼기</a:t>
            </a:r>
            <a:r>
              <a:rPr lang="en-US" altLang="ko-KR" smtClean="0"/>
              <a:t>, </a:t>
            </a:r>
            <a:r>
              <a:rPr lang="ko-KR" altLang="en-US" smtClean="0"/>
              <a:t>곱하기</a:t>
            </a:r>
            <a:r>
              <a:rPr lang="en-US" altLang="ko-KR" smtClean="0"/>
              <a:t>, </a:t>
            </a:r>
            <a:r>
              <a:rPr lang="ko-KR" altLang="en-US" smtClean="0"/>
              <a:t>나누기 코드 추가 후 완성</a:t>
            </a:r>
            <a:endParaRPr lang="en-US" altLang="ko-KR" smtClean="0"/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000" y="2472565"/>
            <a:ext cx="3960440" cy="404439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783440" y="1476400"/>
            <a:ext cx="4355976" cy="5040560"/>
            <a:chOff x="5015756" y="2753708"/>
            <a:chExt cx="3616975" cy="452208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15756" y="2753708"/>
              <a:ext cx="3616974" cy="198945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38"/>
            <a:stretch/>
          </p:blipFill>
          <p:spPr>
            <a:xfrm>
              <a:off x="5015757" y="4743166"/>
              <a:ext cx="3616974" cy="253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038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버튼과 에디트텍스트</a:t>
            </a:r>
            <a:r>
              <a:rPr lang="en-US" altLang="ko-KR"/>
              <a:t>[</a:t>
            </a:r>
            <a:r>
              <a:rPr lang="en-US" altLang="ko-KR" smtClean="0"/>
              <a:t>12/12</a:t>
            </a:r>
            <a:r>
              <a:rPr lang="en-US" altLang="ko-KR"/>
              <a:t>]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137" y="1562447"/>
            <a:ext cx="5413039" cy="31162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447" y="1595983"/>
            <a:ext cx="2220010" cy="388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5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기본 위젯 </a:t>
            </a:r>
            <a:r>
              <a:rPr lang="ko-KR" altLang="en-US" smtClean="0"/>
              <a:t>활용하기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컴파운드버튼</a:t>
            </a:r>
            <a:r>
              <a:rPr lang="en-US" altLang="ko-KR"/>
              <a:t>[</a:t>
            </a:r>
            <a:r>
              <a:rPr lang="en-US" altLang="ko-KR" smtClean="0"/>
              <a:t>1/4]</a:t>
            </a:r>
          </a:p>
          <a:p>
            <a:pPr lvl="1"/>
            <a:r>
              <a:rPr lang="ko-KR" altLang="en-US"/>
              <a:t>컴파운드버튼 </a:t>
            </a:r>
            <a:endParaRPr lang="en-US" altLang="ko-KR"/>
          </a:p>
          <a:p>
            <a:pPr lvl="2"/>
            <a:r>
              <a:rPr lang="en-US" altLang="ko-KR"/>
              <a:t>Button </a:t>
            </a:r>
            <a:r>
              <a:rPr lang="ko-KR" altLang="en-US"/>
              <a:t>클래스의 하위 클래스</a:t>
            </a:r>
            <a:endParaRPr lang="en-US" altLang="ko-KR"/>
          </a:p>
          <a:p>
            <a:pPr lvl="2"/>
            <a:r>
              <a:rPr lang="ko-KR" altLang="en-US"/>
              <a:t>체크박스</a:t>
            </a:r>
            <a:r>
              <a:rPr lang="en-US" altLang="ko-KR"/>
              <a:t>(CheckBox), </a:t>
            </a:r>
            <a:r>
              <a:rPr lang="ko-KR" altLang="en-US"/>
              <a:t>라디오버튼</a:t>
            </a:r>
            <a:r>
              <a:rPr lang="en-US" altLang="ko-KR"/>
              <a:t>(RadioButton), </a:t>
            </a:r>
            <a:r>
              <a:rPr lang="ko-KR" altLang="en-US"/>
              <a:t>스위치</a:t>
            </a:r>
            <a:r>
              <a:rPr lang="en-US" altLang="ko-KR"/>
              <a:t>(Switch), </a:t>
            </a:r>
            <a:r>
              <a:rPr lang="ko-KR" altLang="en-US"/>
              <a:t>토글버튼</a:t>
            </a:r>
            <a:r>
              <a:rPr lang="en-US" altLang="ko-KR"/>
              <a:t>(ToggleButton)</a:t>
            </a:r>
            <a:r>
              <a:rPr lang="ko-KR" altLang="en-US"/>
              <a:t>의 상위 클래스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52936"/>
            <a:ext cx="81819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8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컴파운드버튼</a:t>
            </a:r>
            <a:r>
              <a:rPr lang="en-US" altLang="ko-KR" smtClean="0"/>
              <a:t>[2/4]</a:t>
            </a:r>
          </a:p>
          <a:p>
            <a:pPr lvl="1"/>
            <a:r>
              <a:rPr lang="ko-KR" altLang="en-US" b="1">
                <a:latin typeface="맑은 고딕" pitchFamily="50" charset="-127"/>
                <a:ea typeface="맑은 고딕" pitchFamily="50" charset="-127"/>
              </a:rPr>
              <a:t>체크박스</a:t>
            </a:r>
            <a:endParaRPr lang="en-US" altLang="ko-KR" smtClean="0"/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600" y="1916832"/>
            <a:ext cx="5153012" cy="223224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120622" y="4202332"/>
            <a:ext cx="4181339" cy="2134102"/>
            <a:chOff x="663101" y="950007"/>
            <a:chExt cx="4893809" cy="268567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101" y="950007"/>
              <a:ext cx="4893809" cy="198082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101" y="2930834"/>
              <a:ext cx="2400300" cy="704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16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1. </a:t>
            </a:r>
            <a:r>
              <a:rPr lang="ko-KR" altLang="en-US"/>
              <a:t>사용자 인터페이스 </a:t>
            </a:r>
            <a:r>
              <a:rPr lang="ko-KR" altLang="en-US" smtClean="0"/>
              <a:t>기초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/>
              <a:t>Ui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작성하는 절차</a:t>
            </a:r>
            <a:endParaRPr lang="en-US" altLang="ko-KR" smtClean="0"/>
          </a:p>
          <a:p>
            <a:pPr marL="777240" lvl="1" indent="-457200">
              <a:buFont typeface="+mj-lt"/>
              <a:buAutoNum type="arabicPeriod"/>
            </a:pPr>
            <a:r>
              <a:rPr lang="ko-KR" altLang="en-US" smtClean="0"/>
              <a:t>뷰그룹을 </a:t>
            </a:r>
            <a:r>
              <a:rPr lang="ko-KR" altLang="en-US" dirty="0" smtClean="0"/>
              <a:t>생성한다</a:t>
            </a:r>
            <a:r>
              <a:rPr lang="en-US" altLang="ko-KR" dirty="0" smtClean="0"/>
              <a:t>.</a:t>
            </a:r>
          </a:p>
          <a:p>
            <a:pPr marL="777240" lvl="1" indent="-457200">
              <a:buFont typeface="+mj-lt"/>
              <a:buAutoNum type="arabicPeriod"/>
            </a:pPr>
            <a:r>
              <a:rPr lang="ko-KR" altLang="en-US" dirty="0" smtClean="0"/>
              <a:t>필요한 </a:t>
            </a:r>
            <a:r>
              <a:rPr lang="ko-KR" altLang="en-US" dirty="0" err="1" smtClean="0"/>
              <a:t>뷰를</a:t>
            </a:r>
            <a:r>
              <a:rPr lang="ko-KR" altLang="en-US" dirty="0" smtClean="0"/>
              <a:t> 추가한다</a:t>
            </a:r>
            <a:r>
              <a:rPr lang="en-US" altLang="ko-KR" dirty="0" smtClean="0"/>
              <a:t>.</a:t>
            </a:r>
          </a:p>
          <a:p>
            <a:pPr marL="777240" lvl="1" indent="-457200">
              <a:buFont typeface="+mj-lt"/>
              <a:buAutoNum type="arabicPeriod"/>
            </a:pPr>
            <a:r>
              <a:rPr lang="ko-KR" altLang="en-US" dirty="0" err="1" smtClean="0"/>
              <a:t>액티비티</a:t>
            </a:r>
            <a:r>
              <a:rPr lang="ko-KR" altLang="en-US" dirty="0" smtClean="0"/>
              <a:t> 화면으로 설정한다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40968"/>
            <a:ext cx="7200800" cy="31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4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컴파운드버튼</a:t>
            </a:r>
            <a:r>
              <a:rPr lang="en-US" altLang="ko-KR" smtClean="0"/>
              <a:t>[3/4]</a:t>
            </a:r>
          </a:p>
          <a:p>
            <a:pPr lvl="1"/>
            <a:r>
              <a:rPr lang="ko-KR" altLang="en-US" smtClean="0"/>
              <a:t>스위치</a:t>
            </a:r>
            <a:r>
              <a:rPr lang="en-US" altLang="ko-KR" smtClean="0"/>
              <a:t>, </a:t>
            </a:r>
            <a:r>
              <a:rPr lang="ko-KR" altLang="en-US" smtClean="0"/>
              <a:t>토글버튼 </a:t>
            </a:r>
            <a:endParaRPr lang="en-US" altLang="ko-KR" smtClean="0"/>
          </a:p>
          <a:p>
            <a:pPr lvl="2"/>
            <a:r>
              <a:rPr lang="ko-KR" altLang="en-US" smtClean="0"/>
              <a:t>스위치와 토글버튼은 모양만 조금 다를 뿐 용도는 거의 동일</a:t>
            </a:r>
            <a:endParaRPr lang="en-US" altLang="ko-KR" smtClean="0"/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81" y="2340471"/>
            <a:ext cx="82391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3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컴파운드버튼</a:t>
            </a:r>
            <a:r>
              <a:rPr lang="en-US" altLang="ko-KR" smtClean="0"/>
              <a:t>[4/4]</a:t>
            </a:r>
          </a:p>
          <a:p>
            <a:pPr lvl="1"/>
            <a:r>
              <a:rPr lang="en-US" altLang="ko-KR" smtClean="0"/>
              <a:t> </a:t>
            </a:r>
            <a:r>
              <a:rPr lang="ko-KR" altLang="en-US" smtClean="0"/>
              <a:t>라디오버튼과 라디오그룹 </a:t>
            </a:r>
            <a:endParaRPr lang="en-US" altLang="ko-KR" smtClean="0"/>
          </a:p>
          <a:p>
            <a:pPr lvl="2"/>
            <a:r>
              <a:rPr lang="ko-KR" altLang="en-US" smtClean="0"/>
              <a:t>라디오버튼 </a:t>
            </a:r>
            <a:r>
              <a:rPr lang="en-US" altLang="ko-KR" smtClean="0"/>
              <a:t>: </a:t>
            </a:r>
            <a:r>
              <a:rPr lang="ko-KR" altLang="en-US" smtClean="0"/>
              <a:t>여러 개 중 하나만 선택해야 하는 경우에 사용</a:t>
            </a:r>
            <a:endParaRPr lang="en-US" altLang="ko-KR" smtClean="0"/>
          </a:p>
          <a:p>
            <a:pPr lvl="2"/>
            <a:r>
              <a:rPr lang="ko-KR" altLang="en-US" smtClean="0"/>
              <a:t>라디오그룹 </a:t>
            </a:r>
            <a:r>
              <a:rPr lang="en-US" altLang="ko-KR" smtClean="0"/>
              <a:t>: </a:t>
            </a:r>
            <a:r>
              <a:rPr lang="ko-KR" altLang="en-US" smtClean="0"/>
              <a:t>라디오버튼만 여러 개 나열하면 클릭하는 것마다 모두 중복 </a:t>
            </a:r>
            <a:r>
              <a:rPr lang="en-US" altLang="ko-KR" smtClean="0"/>
              <a:t>		     </a:t>
            </a:r>
            <a:r>
              <a:rPr lang="ko-KR" altLang="en-US" smtClean="0"/>
              <a:t>선택이 되므로 라디오그룹과 함께 사용해야 함 </a:t>
            </a:r>
            <a:endParaRPr lang="en-US" altLang="ko-KR" smtClean="0"/>
          </a:p>
          <a:p>
            <a:pPr lvl="2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7"/>
          <a:stretch/>
        </p:blipFill>
        <p:spPr>
          <a:xfrm>
            <a:off x="931208" y="2924944"/>
            <a:ext cx="7877175" cy="224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9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이미지뷰와 이미지버튼</a:t>
            </a:r>
            <a:r>
              <a:rPr lang="en-US" altLang="ko-KR" smtClean="0"/>
              <a:t>[1/11]</a:t>
            </a:r>
          </a:p>
          <a:p>
            <a:pPr lvl="1"/>
            <a:r>
              <a:rPr lang="ko-KR" altLang="en-US" smtClean="0"/>
              <a:t>이미지뷰</a:t>
            </a:r>
            <a:r>
              <a:rPr lang="en-US" altLang="ko-KR" smtClean="0"/>
              <a:t>(Image View)</a:t>
            </a:r>
            <a:r>
              <a:rPr lang="ko-KR" altLang="en-US" smtClean="0"/>
              <a:t> </a:t>
            </a:r>
            <a:endParaRPr lang="en-US" altLang="ko-KR" smtClean="0"/>
          </a:p>
          <a:p>
            <a:pPr lvl="2"/>
            <a:r>
              <a:rPr lang="ko-KR" altLang="en-US" smtClean="0"/>
              <a:t>그림을</a:t>
            </a:r>
            <a:r>
              <a:rPr lang="en-US" altLang="ko-KR" smtClean="0"/>
              <a:t> </a:t>
            </a:r>
            <a:r>
              <a:rPr lang="ko-KR" altLang="en-US" smtClean="0"/>
              <a:t>출력하는 위젯으로 그림이 필요하거나 화면을 화려하게 구성할 때 사용</a:t>
            </a:r>
            <a:endParaRPr lang="en-US" altLang="ko-KR" smtClean="0"/>
          </a:p>
          <a:p>
            <a:pPr lvl="2"/>
            <a:r>
              <a:rPr lang="ko-KR" altLang="en-US" smtClean="0"/>
              <a:t>이미지뷰에 보여줄 그림 파일은 프로젝트의 </a:t>
            </a:r>
            <a:r>
              <a:rPr lang="en-US" altLang="ko-KR" smtClean="0"/>
              <a:t>[res]-[drawable]</a:t>
            </a:r>
            <a:r>
              <a:rPr lang="ko-KR" altLang="en-US" smtClean="0"/>
              <a:t>에</a:t>
            </a:r>
            <a:r>
              <a:rPr lang="en-US" altLang="ko-KR" smtClean="0"/>
              <a:t> </a:t>
            </a:r>
            <a:r>
              <a:rPr lang="ko-KR" altLang="en-US" smtClean="0"/>
              <a:t>있어야 함</a:t>
            </a:r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3" y="3212976"/>
            <a:ext cx="81629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이미지뷰와 이미지버튼</a:t>
            </a:r>
            <a:r>
              <a:rPr lang="en-US" altLang="ko-KR" smtClean="0"/>
              <a:t>[2/11]</a:t>
            </a:r>
          </a:p>
          <a:p>
            <a:pPr lvl="1"/>
            <a:r>
              <a:rPr lang="en-US" altLang="ko-KR" smtClean="0"/>
              <a:t> </a:t>
            </a:r>
            <a:r>
              <a:rPr lang="ko-KR" altLang="en-US" smtClean="0"/>
              <a:t>이미지뷰</a:t>
            </a:r>
            <a:r>
              <a:rPr lang="en-US" altLang="ko-KR" smtClean="0"/>
              <a:t> </a:t>
            </a:r>
            <a:r>
              <a:rPr lang="ko-KR" altLang="en-US" smtClean="0"/>
              <a:t>및 이미지버튼의 </a:t>
            </a:r>
            <a:r>
              <a:rPr lang="en-US" altLang="ko-KR" smtClean="0"/>
              <a:t>XML </a:t>
            </a:r>
            <a:r>
              <a:rPr lang="ko-KR" altLang="en-US" smtClean="0"/>
              <a:t>속성</a:t>
            </a:r>
            <a:endParaRPr lang="en-US" altLang="ko-KR" smtClean="0"/>
          </a:p>
          <a:p>
            <a:pPr lvl="2"/>
            <a:r>
              <a:rPr lang="en-US" altLang="ko-KR" smtClean="0"/>
              <a:t>src : </a:t>
            </a:r>
            <a:r>
              <a:rPr lang="ko-KR" altLang="en-US" smtClean="0"/>
              <a:t>이미지의 경로를 나타냄</a:t>
            </a:r>
            <a:endParaRPr lang="en-US" altLang="ko-KR" smtClean="0"/>
          </a:p>
          <a:p>
            <a:pPr lvl="2"/>
            <a:r>
              <a:rPr lang="en-US" altLang="ko-KR" smtClean="0"/>
              <a:t>MaxHeight/maxWidth : </a:t>
            </a:r>
            <a:r>
              <a:rPr lang="ko-KR" altLang="en-US" smtClean="0"/>
              <a:t>이미지의 크기를 지정</a:t>
            </a:r>
            <a:endParaRPr lang="en-US" altLang="ko-KR" smtClean="0"/>
          </a:p>
          <a:p>
            <a:pPr lvl="2"/>
            <a:r>
              <a:rPr lang="en-US" altLang="ko-KR" smtClean="0"/>
              <a:t>scaleType : </a:t>
            </a:r>
            <a:r>
              <a:rPr lang="ko-KR" altLang="en-US" smtClean="0"/>
              <a:t>이미지의 확대</a:t>
            </a:r>
            <a:r>
              <a:rPr lang="en-US" altLang="ko-KR" smtClean="0"/>
              <a:t>/</a:t>
            </a:r>
            <a:r>
              <a:rPr lang="ko-KR" altLang="en-US" smtClean="0"/>
              <a:t>축소 방식 지정</a:t>
            </a:r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068960"/>
            <a:ext cx="5184576" cy="35290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91880" y="4811004"/>
            <a:ext cx="4714944" cy="30777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+mn-ea"/>
              </a:rPr>
              <a:t>파일 포맷은 </a:t>
            </a:r>
            <a:r>
              <a:rPr lang="en-US" altLang="ko-KR" sz="1400" b="1" dirty="0" err="1" smtClean="0">
                <a:latin typeface="+mn-ea"/>
              </a:rPr>
              <a:t>png</a:t>
            </a:r>
            <a:r>
              <a:rPr lang="en-US" altLang="ko-KR" sz="1400" b="1" dirty="0" smtClean="0">
                <a:latin typeface="+mn-ea"/>
              </a:rPr>
              <a:t>, jpg, gif</a:t>
            </a:r>
            <a:r>
              <a:rPr lang="ko-KR" altLang="en-US" sz="1400" b="1" dirty="0" smtClean="0">
                <a:latin typeface="+mn-ea"/>
              </a:rPr>
              <a:t>를 지원하지만 </a:t>
            </a:r>
            <a:r>
              <a:rPr lang="en-US" altLang="ko-KR" sz="1400" b="1" dirty="0" err="1" smtClean="0">
                <a:latin typeface="+mn-ea"/>
              </a:rPr>
              <a:t>png</a:t>
            </a:r>
            <a:r>
              <a:rPr lang="ko-KR" altLang="en-US" sz="1400" b="1" dirty="0" smtClean="0">
                <a:latin typeface="+mn-ea"/>
              </a:rPr>
              <a:t>나 </a:t>
            </a:r>
            <a:r>
              <a:rPr lang="en-US" altLang="ko-KR" sz="1400" b="1" dirty="0" smtClean="0">
                <a:latin typeface="+mn-ea"/>
              </a:rPr>
              <a:t>jpg </a:t>
            </a:r>
            <a:r>
              <a:rPr lang="ko-KR" altLang="en-US" sz="1400" b="1" dirty="0" smtClean="0">
                <a:latin typeface="+mn-ea"/>
              </a:rPr>
              <a:t>권장</a:t>
            </a:r>
            <a:endParaRPr lang="en-US" altLang="ko-KR" sz="14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72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이미지뷰와 이미지버튼</a:t>
            </a:r>
            <a:r>
              <a:rPr lang="en-US" altLang="ko-KR" smtClean="0"/>
              <a:t>[3/11]</a:t>
            </a:r>
          </a:p>
          <a:p>
            <a:pPr lvl="1"/>
            <a:r>
              <a:rPr lang="ko-KR" altLang="en-US" b="1">
                <a:latin typeface="맑은 고딕" pitchFamily="50" charset="-127"/>
                <a:ea typeface="맑은 고딕" pitchFamily="50" charset="-127"/>
              </a:rPr>
              <a:t>이미지뷰와 이미지버튼의 </a:t>
            </a:r>
            <a:r>
              <a:rPr lang="en-US" altLang="ko-KR" b="1">
                <a:latin typeface="맑은 고딕" pitchFamily="50" charset="-127"/>
                <a:ea typeface="맑은 고딕" pitchFamily="50" charset="-127"/>
              </a:rPr>
              <a:t>XML </a:t>
            </a:r>
            <a:r>
              <a:rPr lang="ko-KR" altLang="en-US" b="1">
                <a:latin typeface="맑은 고딕" pitchFamily="50" charset="-127"/>
                <a:ea typeface="맑은 고딕" pitchFamily="50" charset="-127"/>
              </a:rPr>
              <a:t>코드</a:t>
            </a:r>
            <a:endParaRPr lang="en-US" altLang="ko-KR" b="1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226" y="1916831"/>
            <a:ext cx="8128737" cy="43618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4674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이미지뷰와 이미지버튼</a:t>
            </a:r>
            <a:r>
              <a:rPr lang="en-US" altLang="ko-KR" smtClean="0"/>
              <a:t>[4/11]</a:t>
            </a:r>
          </a:p>
          <a:p>
            <a:pPr marL="0" indent="0">
              <a:buNone/>
            </a:pPr>
            <a:endParaRPr lang="en-US" altLang="ko-KR"/>
          </a:p>
          <a:p>
            <a:pPr lvl="1"/>
            <a:endParaRPr lang="en-US" altLang="ko-KR" smtClean="0"/>
          </a:p>
          <a:p>
            <a:pPr lvl="1"/>
            <a:r>
              <a:rPr lang="ko-KR" altLang="en-US" smtClean="0"/>
              <a:t>안드로이드 프로젝트 생성</a:t>
            </a:r>
            <a:endParaRPr lang="en-US" altLang="ko-KR" smtClean="0"/>
          </a:p>
          <a:p>
            <a:pPr lvl="2"/>
            <a:r>
              <a:rPr lang="ko-KR" altLang="en-US" smtClean="0"/>
              <a:t>프로젝트 이름 </a:t>
            </a:r>
            <a:r>
              <a:rPr lang="en-US" altLang="ko-KR" smtClean="0"/>
              <a:t>:</a:t>
            </a:r>
            <a:r>
              <a:rPr lang="ko-KR" altLang="en-US" smtClean="0"/>
              <a:t> </a:t>
            </a:r>
            <a:r>
              <a:rPr lang="en-US" altLang="ko-KR" smtClean="0"/>
              <a:t>Project4_2</a:t>
            </a:r>
          </a:p>
          <a:p>
            <a:pPr lvl="2"/>
            <a:r>
              <a:rPr lang="ko-KR" altLang="en-US" smtClean="0"/>
              <a:t>패키지 이름 </a:t>
            </a:r>
            <a:r>
              <a:rPr lang="en-US" altLang="ko-KR" smtClean="0"/>
              <a:t>: com.cookandroid.project4_2</a:t>
            </a:r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4" y="1542306"/>
            <a:ext cx="8220075" cy="5905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46" y="2402083"/>
            <a:ext cx="2291303" cy="374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03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이미지뷰와 이미지버튼</a:t>
            </a:r>
            <a:r>
              <a:rPr lang="en-US" altLang="ko-KR" smtClean="0"/>
              <a:t>[5/11]</a:t>
            </a:r>
          </a:p>
          <a:p>
            <a:pPr lvl="1"/>
            <a:endParaRPr lang="en-US" altLang="ko-KR"/>
          </a:p>
          <a:p>
            <a:pPr lvl="2"/>
            <a:endParaRPr lang="en-US" altLang="ko-KR" smtClean="0"/>
          </a:p>
          <a:p>
            <a:pPr marL="606425" lvl="1" indent="-342900">
              <a:buFont typeface="Wingdings" pitchFamily="2" charset="2"/>
              <a:buChar char="v"/>
            </a:pPr>
            <a:r>
              <a:rPr lang="ko-KR" altLang="en-US" b="1"/>
              <a:t>화면 및 디자인 편집</a:t>
            </a:r>
            <a:endParaRPr lang="en-US" altLang="ko-KR" b="1">
              <a:latin typeface="맑은 고딕" pitchFamily="50" charset="-127"/>
            </a:endParaRP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/>
              <a:t>프로젝트의 </a:t>
            </a:r>
            <a:r>
              <a:rPr lang="en-US" altLang="ko-KR" sz="1600" b="1"/>
              <a:t>[res]-[drawable]</a:t>
            </a:r>
            <a:r>
              <a:rPr lang="ko-KR" altLang="en-US" sz="1600" b="1"/>
              <a:t>에 강아지</a:t>
            </a:r>
            <a:r>
              <a:rPr lang="en-US" altLang="ko-KR" sz="1600" b="1"/>
              <a:t>, </a:t>
            </a:r>
            <a:r>
              <a:rPr lang="ko-KR" altLang="en-US" sz="1600" b="1"/>
              <a:t>고양이</a:t>
            </a:r>
            <a:r>
              <a:rPr lang="en-US" altLang="ko-KR" sz="1600" b="1"/>
              <a:t>, </a:t>
            </a:r>
            <a:r>
              <a:rPr lang="ko-KR" altLang="en-US" sz="1600" b="1"/>
              <a:t>토끼 그림 파일을 미리 복사</a:t>
            </a:r>
            <a:endParaRPr lang="en-US" altLang="ko-KR" sz="1600" b="1"/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93" y="1483763"/>
            <a:ext cx="8220075" cy="5905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84" y="3068960"/>
            <a:ext cx="4938588" cy="360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9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-1" y="764704"/>
            <a:ext cx="4708831" cy="5524666"/>
          </a:xfrm>
        </p:spPr>
        <p:txBody>
          <a:bodyPr>
            <a:normAutofit/>
          </a:bodyPr>
          <a:lstStyle/>
          <a:p>
            <a:r>
              <a:rPr lang="ko-KR" altLang="en-US" smtClean="0"/>
              <a:t>이미지뷰와 이미지버튼</a:t>
            </a:r>
            <a:r>
              <a:rPr lang="en-US" altLang="ko-KR" smtClean="0"/>
              <a:t>[6/11]</a:t>
            </a:r>
          </a:p>
          <a:p>
            <a:endParaRPr lang="en-US" altLang="ko-KR" smtClean="0"/>
          </a:p>
          <a:p>
            <a:pPr lvl="1"/>
            <a:r>
              <a:rPr lang="ko-KR" altLang="en-US" smtClean="0"/>
              <a:t>화면 및 디자인 편집</a:t>
            </a:r>
            <a:endParaRPr lang="en-US" altLang="ko-KR" smtClean="0"/>
          </a:p>
          <a:p>
            <a:pPr lvl="2"/>
            <a:r>
              <a:rPr lang="en-US" altLang="ko-KR" smtClean="0"/>
              <a:t>TextView, CheckBox, TextView,  RadioGroup, RadioButton </a:t>
            </a:r>
            <a:r>
              <a:rPr lang="ko-KR" altLang="en-US" smtClean="0"/>
              <a:t>각각 세 개</a:t>
            </a:r>
            <a:r>
              <a:rPr lang="en-US" altLang="ko-KR" smtClean="0"/>
              <a:t>, Button, ImageView</a:t>
            </a:r>
            <a:r>
              <a:rPr lang="ko-KR" altLang="en-US" smtClean="0"/>
              <a:t>의 차례로 만듦 레이아웃에 </a:t>
            </a:r>
            <a:r>
              <a:rPr lang="en-US" altLang="ko-KR" smtClean="0"/>
              <a:t>padding</a:t>
            </a:r>
            <a:r>
              <a:rPr lang="ko-KR" altLang="en-US" smtClean="0"/>
              <a:t>을 적절히 지정</a:t>
            </a:r>
            <a:endParaRPr lang="en-US" altLang="ko-KR" smtClean="0"/>
          </a:p>
          <a:p>
            <a:pPr lvl="2"/>
            <a:r>
              <a:rPr lang="ko-KR" altLang="en-US" smtClean="0"/>
              <a:t>위의 </a:t>
            </a:r>
            <a:r>
              <a:rPr lang="en-US" altLang="ko-KR" smtClean="0"/>
              <a:t>TextView</a:t>
            </a:r>
            <a:r>
              <a:rPr lang="ko-KR" altLang="en-US" smtClean="0"/>
              <a:t>와 </a:t>
            </a:r>
            <a:r>
              <a:rPr lang="en-US" altLang="ko-KR" smtClean="0"/>
              <a:t>CheckBox</a:t>
            </a:r>
            <a:r>
              <a:rPr lang="ko-KR" altLang="en-US" smtClean="0"/>
              <a:t>를 제외하고</a:t>
            </a:r>
            <a:r>
              <a:rPr lang="en-US" altLang="ko-KR" smtClean="0"/>
              <a:t>,  </a:t>
            </a:r>
            <a:r>
              <a:rPr lang="ko-KR" altLang="en-US" smtClean="0"/>
              <a:t>나머지 위젯은 </a:t>
            </a:r>
            <a:r>
              <a:rPr lang="en-US" altLang="ko-KR" smtClean="0"/>
              <a:t>visibility </a:t>
            </a:r>
            <a:r>
              <a:rPr lang="ko-KR" altLang="en-US" smtClean="0"/>
              <a:t>속성을 </a:t>
            </a:r>
            <a:r>
              <a:rPr lang="en-US" altLang="ko-KR" smtClean="0"/>
              <a:t>invisible</a:t>
            </a:r>
            <a:r>
              <a:rPr lang="ko-KR" altLang="en-US" smtClean="0"/>
              <a:t>로 지정</a:t>
            </a:r>
            <a:endParaRPr lang="en-US" altLang="ko-KR" smtClean="0"/>
          </a:p>
          <a:p>
            <a:pPr lvl="2"/>
            <a:r>
              <a:rPr lang="ko-KR" altLang="en-US" smtClean="0"/>
              <a:t>위젯의 </a:t>
            </a:r>
            <a:r>
              <a:rPr lang="en-US" altLang="ko-KR" smtClean="0"/>
              <a:t>id</a:t>
            </a:r>
            <a:r>
              <a:rPr lang="ko-KR" altLang="en-US" smtClean="0"/>
              <a:t>는 위에서부터 </a:t>
            </a:r>
            <a:r>
              <a:rPr lang="en-US" altLang="ko-KR" smtClean="0"/>
              <a:t>Text1, ChkAgree, Text2, Rgroup1, RdoDog, RdoCat,   RdoRabbit, BtnOK, ImgPet</a:t>
            </a:r>
            <a:r>
              <a:rPr lang="ko-KR" altLang="en-US" smtClean="0"/>
              <a:t>으로 함</a:t>
            </a:r>
            <a:endParaRPr lang="en-US" altLang="ko-KR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4" y="1340768"/>
            <a:ext cx="8220075" cy="59055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988994" y="2060848"/>
            <a:ext cx="4163742" cy="3853779"/>
            <a:chOff x="590550" y="1440437"/>
            <a:chExt cx="7969981" cy="771500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156" y="5374017"/>
              <a:ext cx="7953375" cy="378142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50" y="1440437"/>
              <a:ext cx="7962900" cy="4143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23048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이미지뷰와 이미지버튼</a:t>
            </a:r>
            <a:r>
              <a:rPr lang="en-US" altLang="ko-KR" smtClean="0"/>
              <a:t>[7/11]</a:t>
            </a:r>
          </a:p>
          <a:p>
            <a:pPr lvl="1"/>
            <a:r>
              <a:rPr lang="en-US" altLang="ko-KR" smtClean="0"/>
              <a:t>Java </a:t>
            </a:r>
            <a:r>
              <a:rPr lang="ko-KR" altLang="en-US" smtClean="0"/>
              <a:t>코드 작성 및 수정</a:t>
            </a:r>
          </a:p>
          <a:p>
            <a:pPr lvl="2"/>
            <a:r>
              <a:rPr lang="en-US" altLang="ko-KR" smtClean="0"/>
              <a:t>activity_main.xml</a:t>
            </a:r>
            <a:r>
              <a:rPr lang="ko-KR" altLang="en-US" smtClean="0"/>
              <a:t>의 </a:t>
            </a:r>
            <a:r>
              <a:rPr lang="en-US" altLang="ko-KR" smtClean="0"/>
              <a:t>9</a:t>
            </a:r>
            <a:r>
              <a:rPr lang="ko-KR" altLang="en-US" smtClean="0"/>
              <a:t>개 위젯에 대응할 위젯 변수 </a:t>
            </a:r>
            <a:r>
              <a:rPr lang="en-US" altLang="ko-KR" smtClean="0"/>
              <a:t>9</a:t>
            </a:r>
            <a:r>
              <a:rPr lang="ko-KR" altLang="en-US" smtClean="0"/>
              <a:t>개</a:t>
            </a:r>
            <a:endParaRPr lang="en-US" altLang="ko-KR" smtClean="0"/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76" y="2348880"/>
            <a:ext cx="6792685" cy="355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4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이미지뷰와 이미지버튼</a:t>
            </a:r>
            <a:r>
              <a:rPr lang="en-US" altLang="ko-KR" smtClean="0"/>
              <a:t>[8/11]</a:t>
            </a:r>
          </a:p>
          <a:p>
            <a:pPr marL="606425" lvl="1" indent="-342900">
              <a:buFont typeface="Wingdings" pitchFamily="2" charset="2"/>
              <a:buChar char="v"/>
            </a:pPr>
            <a:r>
              <a:rPr lang="en-US" altLang="ko-KR" b="1"/>
              <a:t>Java </a:t>
            </a:r>
            <a:r>
              <a:rPr lang="ko-KR" altLang="en-US" b="1"/>
              <a:t>코드 작성 및 수정</a:t>
            </a:r>
          </a:p>
          <a:p>
            <a:pPr marL="882650" lvl="2" indent="-342900">
              <a:buFont typeface="Wingdings" pitchFamily="2" charset="2"/>
              <a:buChar char="ü"/>
            </a:pPr>
            <a:r>
              <a:rPr lang="ko-KR" altLang="en-US" sz="1600" b="1"/>
              <a:t>각 위젯을 변수에 대입</a:t>
            </a:r>
            <a:endParaRPr lang="en-US" altLang="ko-KR" sz="1600" b="1"/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41" y="2204864"/>
            <a:ext cx="628463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7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1. </a:t>
            </a:r>
            <a:r>
              <a:rPr lang="ko-KR" altLang="en-US"/>
              <a:t>사용자 인터페이스 </a:t>
            </a:r>
            <a:r>
              <a:rPr lang="ko-KR" altLang="en-US" smtClean="0"/>
              <a:t>기초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/>
              <a:t>Ui</a:t>
            </a:r>
            <a:r>
              <a:rPr lang="ko-KR" altLang="en-US"/>
              <a:t>를 작성하는 </a:t>
            </a:r>
            <a:r>
              <a:rPr lang="en-US" altLang="ko-KR"/>
              <a:t>3</a:t>
            </a:r>
            <a:r>
              <a:rPr lang="ko-KR" altLang="en-US"/>
              <a:t>가지 방법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9" y="1452252"/>
            <a:ext cx="7632848" cy="47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3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이미지뷰와 이미지버튼</a:t>
            </a:r>
            <a:r>
              <a:rPr lang="en-US" altLang="ko-KR" smtClean="0"/>
              <a:t>[9/11]</a:t>
            </a:r>
          </a:p>
          <a:p>
            <a:pPr lvl="1"/>
            <a:r>
              <a:rPr lang="en-US" altLang="ko-KR" smtClean="0"/>
              <a:t>Java </a:t>
            </a:r>
            <a:r>
              <a:rPr lang="ko-KR" altLang="en-US" smtClean="0"/>
              <a:t>코드 작성 및 수정</a:t>
            </a:r>
          </a:p>
          <a:p>
            <a:pPr lvl="2"/>
            <a:r>
              <a:rPr lang="en-US" altLang="ko-KR" smtClean="0"/>
              <a:t>&lt;</a:t>
            </a:r>
            <a:r>
              <a:rPr lang="ko-KR" altLang="en-US" smtClean="0"/>
              <a:t>시작함</a:t>
            </a:r>
            <a:r>
              <a:rPr lang="en-US" altLang="ko-KR" smtClean="0"/>
              <a:t>&gt; </a:t>
            </a:r>
            <a:r>
              <a:rPr lang="ko-KR" altLang="en-US" smtClean="0"/>
              <a:t>체크박스를 체크</a:t>
            </a:r>
            <a:r>
              <a:rPr lang="en-US" altLang="ko-KR" smtClean="0"/>
              <a:t>/</a:t>
            </a:r>
            <a:r>
              <a:rPr lang="ko-KR" altLang="en-US" smtClean="0"/>
              <a:t>언체크할 때 동작하는 리스너를 </a:t>
            </a:r>
            <a:r>
              <a:rPr lang="en-US" altLang="ko-KR" smtClean="0"/>
              <a:t>onCreate( ) </a:t>
            </a:r>
            <a:r>
              <a:rPr lang="ko-KR" altLang="en-US" smtClean="0"/>
              <a:t>내부에 정의</a:t>
            </a:r>
            <a:endParaRPr lang="en-US" altLang="ko-KR" smtClean="0"/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pPr/>
              <a:t>50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272389" y="2492896"/>
            <a:ext cx="5508602" cy="3598906"/>
            <a:chOff x="440934" y="330200"/>
            <a:chExt cx="7974775" cy="579575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284" y="330200"/>
              <a:ext cx="7972425" cy="429577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34" y="4554328"/>
              <a:ext cx="7962900" cy="1571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476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이미지뷰와 이미지버튼</a:t>
            </a:r>
            <a:r>
              <a:rPr lang="en-US" altLang="ko-KR" smtClean="0"/>
              <a:t>[10/11]</a:t>
            </a:r>
          </a:p>
          <a:p>
            <a:pPr lvl="1"/>
            <a:r>
              <a:rPr lang="en-US" altLang="ko-KR" smtClean="0"/>
              <a:t>Java </a:t>
            </a:r>
            <a:r>
              <a:rPr lang="ko-KR" altLang="en-US" smtClean="0"/>
              <a:t>코드 작성 및 수정</a:t>
            </a:r>
          </a:p>
          <a:p>
            <a:pPr lvl="2"/>
            <a:r>
              <a:rPr lang="en-US" altLang="ko-KR" smtClean="0"/>
              <a:t>&lt;</a:t>
            </a:r>
            <a:r>
              <a:rPr lang="ko-KR" altLang="en-US" smtClean="0"/>
              <a:t>선택 확인</a:t>
            </a:r>
            <a:r>
              <a:rPr lang="en-US" altLang="ko-KR" smtClean="0"/>
              <a:t>&gt;</a:t>
            </a:r>
            <a:r>
              <a:rPr lang="ko-KR" altLang="en-US" smtClean="0"/>
              <a:t>을 클릭하면 동작하는 리스너를 </a:t>
            </a:r>
            <a:r>
              <a:rPr lang="en-US" altLang="ko-KR" smtClean="0"/>
              <a:t>onCreate( ) </a:t>
            </a:r>
            <a:r>
              <a:rPr lang="ko-KR" altLang="en-US" smtClean="0"/>
              <a:t>메소드 내부에 정의</a:t>
            </a:r>
            <a:endParaRPr lang="en-US" altLang="ko-KR" smtClean="0"/>
          </a:p>
          <a:p>
            <a:pPr lvl="1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564904"/>
            <a:ext cx="5904656" cy="420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5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이미지뷰와 이미지버튼</a:t>
            </a:r>
            <a:r>
              <a:rPr lang="en-US" altLang="ko-KR"/>
              <a:t>[</a:t>
            </a:r>
            <a:r>
              <a:rPr lang="en-US" altLang="ko-KR" smtClean="0"/>
              <a:t>11/11</a:t>
            </a:r>
            <a:r>
              <a:rPr lang="en-US" altLang="ko-KR"/>
              <a:t>]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22" y="1412776"/>
            <a:ext cx="8128441" cy="482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1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사용자 인터페이스 </a:t>
            </a:r>
            <a:r>
              <a:rPr lang="ko-KR" altLang="en-US" smtClean="0"/>
              <a:t>기초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/>
              <a:t>XML</a:t>
            </a:r>
            <a:r>
              <a:rPr lang="ko-KR" altLang="en-US"/>
              <a:t>로 </a:t>
            </a:r>
            <a:r>
              <a:rPr lang="en-US" altLang="ko-KR"/>
              <a:t>ui</a:t>
            </a:r>
            <a:r>
              <a:rPr lang="ko-KR" altLang="en-US"/>
              <a:t> 작성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22648"/>
            <a:ext cx="7992888" cy="462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633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사용자 인터페이스 기초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코드로 뷰를 생성하는 방법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84784"/>
            <a:ext cx="8568952" cy="462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사용자 인터페이스 기초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/>
              <a:t>XML</a:t>
            </a:r>
            <a:r>
              <a:rPr lang="ko-KR" altLang="en-US"/>
              <a:t>과 코드를 동시에 사용하는 방법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7"/>
            <a:ext cx="6048672" cy="28605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34451"/>
            <a:ext cx="8385470" cy="22629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1" name="_x256495816" descr="EMB000020a40c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21"/>
          <a:stretch>
            <a:fillRect/>
          </a:stretch>
        </p:blipFill>
        <p:spPr bwMode="auto">
          <a:xfrm>
            <a:off x="6588224" y="1412777"/>
            <a:ext cx="1800200" cy="12282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14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en-US" altLang="ko-KR" smtClean="0"/>
              <a:t>. </a:t>
            </a:r>
            <a:r>
              <a:rPr lang="ko-KR" altLang="en-US" smtClean="0"/>
              <a:t>뷰의 개요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뷰와 뷰그룹</a:t>
            </a:r>
            <a:r>
              <a:rPr lang="en-US" altLang="ko-KR" smtClean="0"/>
              <a:t>[1/4]</a:t>
            </a:r>
          </a:p>
          <a:p>
            <a:pPr lvl="1"/>
            <a:r>
              <a:rPr lang="en-US" altLang="ko-KR" smtClean="0"/>
              <a:t>View </a:t>
            </a:r>
            <a:r>
              <a:rPr lang="ko-KR" altLang="en-US" smtClean="0"/>
              <a:t>클래스</a:t>
            </a:r>
            <a:endParaRPr lang="en-US" altLang="ko-KR" smtClean="0"/>
          </a:p>
          <a:p>
            <a:pPr lvl="2"/>
            <a:r>
              <a:rPr lang="ko-KR" altLang="en-US" smtClean="0"/>
              <a:t>안드로이드 화면에서 실제로 사용되는 것들은 모두 </a:t>
            </a:r>
            <a:r>
              <a:rPr lang="en-US" altLang="ko-KR" smtClean="0"/>
              <a:t>View</a:t>
            </a:r>
            <a:r>
              <a:rPr lang="ko-KR" altLang="en-US" smtClean="0"/>
              <a:t> 클래스 상속을 받음</a:t>
            </a:r>
            <a:endParaRPr lang="en-US" altLang="ko-KR" smtClean="0"/>
          </a:p>
          <a:p>
            <a:pPr lvl="2"/>
            <a:r>
              <a:rPr lang="ko-KR" altLang="en-US" smtClean="0"/>
              <a:t>뷰 클래스는 다른 말로</a:t>
            </a:r>
            <a:r>
              <a:rPr lang="en-US" altLang="ko-KR" smtClean="0"/>
              <a:t>＇</a:t>
            </a:r>
            <a:r>
              <a:rPr lang="ko-KR" altLang="en-US" smtClean="0"/>
              <a:t>위젯</a:t>
            </a:r>
            <a:r>
              <a:rPr lang="en-US" altLang="ko-KR" smtClean="0"/>
              <a:t>＇</a:t>
            </a:r>
            <a:r>
              <a:rPr lang="ko-KR" altLang="en-US" smtClean="0"/>
              <a:t>이라고도 함</a:t>
            </a:r>
            <a:endParaRPr lang="en-US" altLang="ko-KR" smtClean="0"/>
          </a:p>
          <a:p>
            <a:pPr lvl="2"/>
            <a:r>
              <a:rPr lang="ko-KR" altLang="en-US" smtClean="0"/>
              <a:t>다른 위젯을 담을 수 있는 위젯은 레이아웃이라고 함 </a:t>
            </a:r>
            <a:endParaRPr lang="en-US" altLang="ko-KR" smtClean="0"/>
          </a:p>
          <a:p>
            <a:pPr lvl="2"/>
            <a:r>
              <a:rPr lang="ko-KR" altLang="en-US" smtClean="0"/>
              <a:t>레이아웃은 </a:t>
            </a:r>
            <a:r>
              <a:rPr lang="en-US" altLang="ko-KR" smtClean="0"/>
              <a:t>ViewGroup </a:t>
            </a:r>
            <a:r>
              <a:rPr lang="ko-KR" altLang="en-US" smtClean="0"/>
              <a:t>클래스 아래 존재 </a:t>
            </a:r>
            <a:endParaRPr lang="en-US" altLang="ko-KR" smtClean="0"/>
          </a:p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634790"/>
            <a:ext cx="5063504" cy="275236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DFC6AC-62DB-49E1-BFAB-486CF9FAADF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1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2. 안드로이드 애플리케이션 작성</Template>
  <TotalTime>160</TotalTime>
  <Words>1045</Words>
  <Application>Microsoft Office PowerPoint</Application>
  <PresentationFormat>화면 슬라이드 쇼(4:3)</PresentationFormat>
  <Paragraphs>211</Paragraphs>
  <Slides>52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3" baseType="lpstr">
      <vt:lpstr>가을</vt:lpstr>
      <vt:lpstr>3. 기본 위젯 익히기</vt:lpstr>
      <vt:lpstr>1. 사용자 인터페이스 기초</vt:lpstr>
      <vt:lpstr>1. 사용자 인터페이스 기초</vt:lpstr>
      <vt:lpstr>1. 사용자 인터페이스 기초</vt:lpstr>
      <vt:lpstr>1. 사용자 인터페이스 기초</vt:lpstr>
      <vt:lpstr>1. 사용자 인터페이스 기초</vt:lpstr>
      <vt:lpstr>1. 사용자 인터페이스 기초</vt:lpstr>
      <vt:lpstr>1. 사용자 인터페이스 기초</vt:lpstr>
      <vt:lpstr>2. 뷰의 개요</vt:lpstr>
      <vt:lpstr>2. 뷰의 개요</vt:lpstr>
      <vt:lpstr>1. 뷰의 개요</vt:lpstr>
      <vt:lpstr>뷰의 필드와 메소드</vt:lpstr>
      <vt:lpstr>PowerPoint 프레젠테이션</vt:lpstr>
      <vt:lpstr>뷰의 크기 단위</vt:lpstr>
      <vt:lpstr>색상 </vt:lpstr>
      <vt:lpstr>화면에 보이기 속성</vt:lpstr>
      <vt:lpstr>마진과 패딩</vt:lpstr>
      <vt:lpstr>마진과 패딩</vt:lpstr>
      <vt:lpstr>마진과 패딩의 예</vt:lpstr>
      <vt:lpstr>PowerPoint 프레젠테이션</vt:lpstr>
      <vt:lpstr>2. 기본 위젯 다루기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기본 위젯 활용하기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 기본 위젯 익히기</dc:title>
  <dc:creator>삼성</dc:creator>
  <cp:lastModifiedBy>pgm</cp:lastModifiedBy>
  <cp:revision>4</cp:revision>
  <dcterms:created xsi:type="dcterms:W3CDTF">2015-05-18T15:05:50Z</dcterms:created>
  <dcterms:modified xsi:type="dcterms:W3CDTF">2017-06-27T04:35:52Z</dcterms:modified>
</cp:coreProperties>
</file>